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6" r:id="rId2"/>
    <p:sldId id="257" r:id="rId3"/>
    <p:sldId id="258" r:id="rId4"/>
    <p:sldId id="259" r:id="rId5"/>
    <p:sldId id="260" r:id="rId6"/>
    <p:sldId id="261" r:id="rId7"/>
    <p:sldId id="262" r:id="rId8"/>
    <p:sldId id="266" r:id="rId9"/>
    <p:sldId id="264" r:id="rId10"/>
    <p:sldId id="263" r:id="rId11"/>
    <p:sldId id="265"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4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マスター字幕の書式設定</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9A92852-C0CF-4759-AF3C-D4D67919C1E3}" type="datetimeFigureOut">
              <a:rPr kumimoji="1" lang="ja-JP" altLang="en-US" smtClean="0"/>
              <a:t>2018/3/25</a:t>
            </a:fld>
            <a:endParaRPr kumimoji="1" lang="ja-JP" alt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89635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16914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39403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579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414209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413096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55168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210056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421851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a:t>マスター テキストの書式設定</a:t>
            </a:r>
          </a:p>
        </p:txBody>
      </p:sp>
      <p:sp>
        <p:nvSpPr>
          <p:cNvPr id="5" name="Date Placeholder 4"/>
          <p:cNvSpPr>
            <a:spLocks noGrp="1"/>
          </p:cNvSpPr>
          <p:nvPr>
            <p:ph type="dt" sz="half" idx="10"/>
          </p:nvPr>
        </p:nvSpPr>
        <p:spPr/>
        <p:txBody>
          <a:bodyPr/>
          <a:lstStyle/>
          <a:p>
            <a:fld id="{D9A92852-C0CF-4759-AF3C-D4D67919C1E3}" type="datetimeFigureOut">
              <a:rPr kumimoji="1" lang="ja-JP" altLang="en-US" smtClean="0"/>
              <a:t>2018/3/25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383688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9A92852-C0CF-4759-AF3C-D4D67919C1E3}" type="datetimeFigureOut">
              <a:rPr kumimoji="1" lang="ja-JP" altLang="en-US" smtClean="0"/>
              <a:t>2018/3/25</a:t>
            </a:fld>
            <a:endParaRPr kumimoji="1" lang="ja-JP" alt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kumimoji="1" lang="ja-JP" alt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24514275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9A92852-C0CF-4759-AF3C-D4D67919C1E3}" type="datetimeFigureOut">
              <a:rPr kumimoji="1" lang="ja-JP" altLang="en-US" smtClean="0"/>
              <a:t>2018/3/25</a:t>
            </a:fld>
            <a:endParaRPr kumimoji="1" lang="ja-JP" alt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kumimoji="1" lang="ja-JP" alt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D3F67E0-99BD-4FA2-9860-2F8B814F9461}" type="slidenum">
              <a:rPr kumimoji="1" lang="ja-JP" altLang="en-US" smtClean="0"/>
              <a:t>‹#›</a:t>
            </a:fld>
            <a:endParaRPr kumimoji="1" lang="ja-JP" altLang="en-US"/>
          </a:p>
        </p:txBody>
      </p:sp>
    </p:spTree>
    <p:extLst>
      <p:ext uri="{BB962C8B-B14F-4D97-AF65-F5344CB8AC3E}">
        <p14:creationId xmlns:p14="http://schemas.microsoft.com/office/powerpoint/2010/main" val="2288999937"/>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85000"/>
        </a:lnSpc>
        <a:spcBef>
          <a:spcPct val="0"/>
        </a:spcBef>
        <a:buNone/>
        <a:defRPr kumimoji="1"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8EAB14-9228-4803-81F1-62A3CE629184}"/>
              </a:ext>
            </a:extLst>
          </p:cNvPr>
          <p:cNvSpPr>
            <a:spLocks noGrp="1"/>
          </p:cNvSpPr>
          <p:nvPr>
            <p:ph type="ctrTitle"/>
          </p:nvPr>
        </p:nvSpPr>
        <p:spPr/>
        <p:txBody>
          <a:bodyPr/>
          <a:lstStyle/>
          <a:p>
            <a:pPr algn="ctr"/>
            <a:r>
              <a:rPr kumimoji="1" lang="ja-JP" altLang="en-US" dirty="0"/>
              <a:t>第二回ポケコマオフ</a:t>
            </a:r>
            <a:r>
              <a:rPr kumimoji="1" lang="en-US" altLang="ja-JP" dirty="0"/>
              <a:t/>
            </a:r>
            <a:br>
              <a:rPr kumimoji="1" lang="en-US" altLang="ja-JP" dirty="0"/>
            </a:br>
            <a:r>
              <a:rPr kumimoji="1" lang="ja-JP" altLang="en-US" dirty="0"/>
              <a:t>クイズ解説</a:t>
            </a:r>
          </a:p>
        </p:txBody>
      </p:sp>
      <p:sp>
        <p:nvSpPr>
          <p:cNvPr id="3" name="字幕 2">
            <a:extLst>
              <a:ext uri="{FF2B5EF4-FFF2-40B4-BE49-F238E27FC236}">
                <a16:creationId xmlns:a16="http://schemas.microsoft.com/office/drawing/2014/main" id="{69A5B00B-CDEE-40F0-A49B-5A94E1CFB7FA}"/>
              </a:ext>
            </a:extLst>
          </p:cNvPr>
          <p:cNvSpPr>
            <a:spLocks noGrp="1"/>
          </p:cNvSpPr>
          <p:nvPr>
            <p:ph type="subTitle" idx="1"/>
          </p:nvPr>
        </p:nvSpPr>
        <p:spPr>
          <a:xfrm>
            <a:off x="4027503" y="4800523"/>
            <a:ext cx="9144000" cy="1655762"/>
          </a:xfrm>
        </p:spPr>
        <p:txBody>
          <a:bodyPr/>
          <a:lstStyle/>
          <a:p>
            <a:r>
              <a:rPr kumimoji="1" lang="ja-JP" altLang="en-US" dirty="0"/>
              <a:t>文責：ジルコン</a:t>
            </a:r>
          </a:p>
        </p:txBody>
      </p:sp>
    </p:spTree>
    <p:extLst>
      <p:ext uri="{BB962C8B-B14F-4D97-AF65-F5344CB8AC3E}">
        <p14:creationId xmlns:p14="http://schemas.microsoft.com/office/powerpoint/2010/main" val="168711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E3714F-7C46-445D-B495-C7B4D1CF3D97}"/>
              </a:ext>
            </a:extLst>
          </p:cNvPr>
          <p:cNvSpPr>
            <a:spLocks noGrp="1"/>
          </p:cNvSpPr>
          <p:nvPr>
            <p:ph type="title"/>
          </p:nvPr>
        </p:nvSpPr>
        <p:spPr/>
        <p:txBody>
          <a:bodyPr/>
          <a:lstStyle/>
          <a:p>
            <a:r>
              <a:rPr lang="en-US" altLang="ja-JP" dirty="0"/>
              <a:t>【</a:t>
            </a:r>
            <a:r>
              <a:rPr lang="ja-JP" altLang="en-US" dirty="0"/>
              <a:t>４</a:t>
            </a:r>
            <a:r>
              <a:rPr lang="en-US" altLang="ja-JP" dirty="0"/>
              <a:t>】</a:t>
            </a:r>
            <a:r>
              <a:rPr lang="ja-JP" altLang="en-US" dirty="0"/>
              <a:t>画像問題</a:t>
            </a:r>
            <a:endParaRPr kumimoji="1" lang="ja-JP" altLang="en-US" dirty="0"/>
          </a:p>
        </p:txBody>
      </p:sp>
      <p:graphicFrame>
        <p:nvGraphicFramePr>
          <p:cNvPr id="5" name="表 4">
            <a:extLst>
              <a:ext uri="{FF2B5EF4-FFF2-40B4-BE49-F238E27FC236}">
                <a16:creationId xmlns:a16="http://schemas.microsoft.com/office/drawing/2014/main" id="{7B4D5AB6-9DF2-45AD-9D90-4A25E83D824E}"/>
              </a:ext>
            </a:extLst>
          </p:cNvPr>
          <p:cNvGraphicFramePr>
            <a:graphicFrameLocks noGrp="1"/>
          </p:cNvGraphicFramePr>
          <p:nvPr>
            <p:extLst>
              <p:ext uri="{D42A27DB-BD31-4B8C-83A1-F6EECF244321}">
                <p14:modId xmlns:p14="http://schemas.microsoft.com/office/powerpoint/2010/main" val="2973113138"/>
              </p:ext>
            </p:extLst>
          </p:nvPr>
        </p:nvGraphicFramePr>
        <p:xfrm>
          <a:off x="657224" y="1838368"/>
          <a:ext cx="10772775" cy="4397064"/>
        </p:xfrm>
        <a:graphic>
          <a:graphicData uri="http://schemas.openxmlformats.org/drawingml/2006/table">
            <a:tbl>
              <a:tblPr firstRow="1" bandRow="1">
                <a:tableStyleId>{5C22544A-7EE6-4342-B048-85BDC9FD1C3A}</a:tableStyleId>
              </a:tblPr>
              <a:tblGrid>
                <a:gridCol w="2567129">
                  <a:extLst>
                    <a:ext uri="{9D8B030D-6E8A-4147-A177-3AD203B41FA5}">
                      <a16:colId xmlns:a16="http://schemas.microsoft.com/office/drawing/2014/main" val="2330904126"/>
                    </a:ext>
                  </a:extLst>
                </a:gridCol>
                <a:gridCol w="8205646">
                  <a:extLst>
                    <a:ext uri="{9D8B030D-6E8A-4147-A177-3AD203B41FA5}">
                      <a16:colId xmlns:a16="http://schemas.microsoft.com/office/drawing/2014/main" val="3211656947"/>
                    </a:ext>
                  </a:extLst>
                </a:gridCol>
              </a:tblGrid>
              <a:tr h="443964">
                <a:tc>
                  <a:txBody>
                    <a:bodyPr/>
                    <a:lstStyle/>
                    <a:p>
                      <a:r>
                        <a:rPr kumimoji="1" lang="ja-JP" altLang="en-US" dirty="0"/>
                        <a:t>フィギュア</a:t>
                      </a:r>
                    </a:p>
                  </a:txBody>
                  <a:tcPr/>
                </a:tc>
                <a:tc>
                  <a:txBody>
                    <a:bodyPr/>
                    <a:lstStyle/>
                    <a:p>
                      <a:endParaRPr kumimoji="1" lang="ja-JP" altLang="en-US" dirty="0"/>
                    </a:p>
                  </a:txBody>
                  <a:tcPr/>
                </a:tc>
                <a:extLst>
                  <a:ext uri="{0D108BD9-81ED-4DB2-BD59-A6C34878D82A}">
                    <a16:rowId xmlns:a16="http://schemas.microsoft.com/office/drawing/2014/main" val="652941982"/>
                  </a:ext>
                </a:extLst>
              </a:tr>
              <a:tr h="766293">
                <a:tc>
                  <a:txBody>
                    <a:bodyPr/>
                    <a:lstStyle/>
                    <a:p>
                      <a:r>
                        <a:rPr kumimoji="1" lang="ja-JP" altLang="en-US" dirty="0">
                          <a:solidFill>
                            <a:srgbClr val="FF0000"/>
                          </a:solidFill>
                        </a:rPr>
                        <a:t>メガリザードン</a:t>
                      </a:r>
                      <a:r>
                        <a:rPr kumimoji="1" lang="en-US" altLang="ja-JP" dirty="0">
                          <a:solidFill>
                            <a:srgbClr val="FF0000"/>
                          </a:solidFill>
                        </a:rPr>
                        <a:t>X</a:t>
                      </a:r>
                      <a:endParaRPr kumimoji="1" lang="ja-JP" altLang="en-US"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Arial" panose="020B0604020202020204" pitchFamily="34" charset="0"/>
                          <a:cs typeface="Arial" panose="020B0604020202020204" pitchFamily="34" charset="0"/>
                        </a:rPr>
                        <a:t>「バックドラフト</a:t>
                      </a:r>
                      <a:r>
                        <a:rPr kumimoji="1" lang="en-US" altLang="ja-JP" dirty="0">
                          <a:latin typeface="Arial" panose="020B0604020202020204" pitchFamily="34" charset="0"/>
                          <a:cs typeface="Arial" panose="020B0604020202020204" pitchFamily="34" charset="0"/>
                        </a:rPr>
                        <a:t>※</a:t>
                      </a:r>
                      <a:r>
                        <a:rPr kumimoji="1" lang="ja-JP" altLang="en-US" dirty="0">
                          <a:latin typeface="Arial" panose="020B0604020202020204" pitchFamily="34" charset="0"/>
                          <a:cs typeface="Arial" panose="020B0604020202020204" pitchFamily="34" charset="0"/>
                        </a:rPr>
                        <a:t>」を出せば、「煉獄の階梯」の効果によりバトル相手のエンペルトは一時除外、隣接するレディバは</a:t>
                      </a:r>
                      <a:r>
                        <a:rPr kumimoji="1" lang="en-US" altLang="ja-JP" dirty="0">
                          <a:latin typeface="Arial" panose="020B0604020202020204" pitchFamily="34" charset="0"/>
                          <a:cs typeface="Arial" panose="020B0604020202020204" pitchFamily="34" charset="0"/>
                        </a:rPr>
                        <a:t>P.C.</a:t>
                      </a:r>
                      <a:r>
                        <a:rPr kumimoji="1" lang="ja-JP" altLang="en-US" dirty="0">
                          <a:latin typeface="Arial" panose="020B0604020202020204" pitchFamily="34" charset="0"/>
                          <a:cs typeface="Arial" panose="020B0604020202020204" pitchFamily="34" charset="0"/>
                        </a:rPr>
                        <a:t>移動となる。</a:t>
                      </a:r>
                      <a:endParaRPr kumimoji="1" lang="en-US" altLang="ja-JP"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06569442"/>
                  </a:ext>
                </a:extLst>
              </a:tr>
              <a:tr h="766293">
                <a:tc>
                  <a:txBody>
                    <a:bodyPr/>
                    <a:lstStyle/>
                    <a:p>
                      <a:r>
                        <a:rPr kumimoji="1" lang="ja-JP" altLang="en-US" dirty="0">
                          <a:solidFill>
                            <a:srgbClr val="FF0000"/>
                          </a:solidFill>
                        </a:rPr>
                        <a:t>エンテイ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Arial" panose="020B0604020202020204" pitchFamily="34" charset="0"/>
                          <a:cs typeface="Arial" panose="020B0604020202020204" pitchFamily="34" charset="0"/>
                        </a:rPr>
                        <a:t>「ほえたける　★★★」によりエンペルトとレディバを入れ替えてもレディバの「あつまる」によりゴール可能</a:t>
                      </a:r>
                      <a:r>
                        <a:rPr lang="en-US" altLang="ja-JP" dirty="0">
                          <a:latin typeface="Arial" panose="020B0604020202020204" pitchFamily="34" charset="0"/>
                          <a:cs typeface="Arial" panose="020B0604020202020204" pitchFamily="34" charset="0"/>
                        </a:rPr>
                        <a:t>……</a:t>
                      </a:r>
                      <a:r>
                        <a:rPr lang="ja-JP" altLang="en-US" dirty="0" err="1">
                          <a:latin typeface="Arial" panose="020B0604020202020204" pitchFamily="34" charset="0"/>
                          <a:cs typeface="Arial" panose="020B0604020202020204" pitchFamily="34" charset="0"/>
                        </a:rPr>
                        <a:t>と思</a:t>
                      </a:r>
                      <a:r>
                        <a:rPr lang="ja-JP" altLang="en-US" dirty="0">
                          <a:latin typeface="Arial" panose="020B0604020202020204" pitchFamily="34" charset="0"/>
                          <a:cs typeface="Arial" panose="020B0604020202020204" pitchFamily="34" charset="0"/>
                        </a:rPr>
                        <a:t>いきや特性発動できないので不能である。</a:t>
                      </a:r>
                      <a:endParaRPr lang="en-US" altLang="ja-JP"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56381770"/>
                  </a:ext>
                </a:extLst>
              </a:tr>
              <a:tr h="443964">
                <a:tc>
                  <a:txBody>
                    <a:bodyPr/>
                    <a:lstStyle/>
                    <a:p>
                      <a:r>
                        <a:rPr kumimoji="1" lang="ja-JP" altLang="en-US" dirty="0"/>
                        <a:t>バシャーモ</a:t>
                      </a:r>
                    </a:p>
                  </a:txBody>
                  <a:tcPr/>
                </a:tc>
                <a:tc>
                  <a:txBody>
                    <a:bodyPr/>
                    <a:lstStyle/>
                    <a:p>
                      <a:r>
                        <a:rPr kumimoji="1" lang="ja-JP" altLang="en-US" dirty="0">
                          <a:latin typeface="Arial" panose="020B0604020202020204" pitchFamily="34" charset="0"/>
                          <a:cs typeface="Arial" panose="020B0604020202020204" pitchFamily="34" charset="0"/>
                        </a:rPr>
                        <a:t>「ジェットキック</a:t>
                      </a:r>
                      <a:r>
                        <a:rPr kumimoji="1" lang="en-US" altLang="ja-JP" dirty="0">
                          <a:latin typeface="Arial" panose="020B0604020202020204" pitchFamily="34" charset="0"/>
                          <a:cs typeface="Arial" panose="020B0604020202020204" pitchFamily="34" charset="0"/>
                        </a:rPr>
                        <a:t>※</a:t>
                      </a:r>
                      <a:r>
                        <a:rPr kumimoji="1" lang="ja-JP" altLang="en-US" dirty="0">
                          <a:latin typeface="Arial" panose="020B0604020202020204" pitchFamily="34" charset="0"/>
                          <a:cs typeface="Arial" panose="020B0604020202020204" pitchFamily="34" charset="0"/>
                        </a:rPr>
                        <a:t>」では</a:t>
                      </a:r>
                      <a:r>
                        <a:rPr kumimoji="1" lang="en-US" altLang="ja-JP" dirty="0">
                          <a:latin typeface="Arial" panose="020B0604020202020204" pitchFamily="34" charset="0"/>
                          <a:cs typeface="Arial" panose="020B0604020202020204" pitchFamily="34" charset="0"/>
                        </a:rPr>
                        <a:t>Lv5</a:t>
                      </a:r>
                      <a:r>
                        <a:rPr kumimoji="1" lang="ja-JP" altLang="en-US" dirty="0">
                          <a:latin typeface="Arial" panose="020B0604020202020204" pitchFamily="34" charset="0"/>
                          <a:cs typeface="Arial" panose="020B0604020202020204" pitchFamily="34" charset="0"/>
                        </a:rPr>
                        <a:t>のエンペルトを倒せない。</a:t>
                      </a:r>
                      <a:endParaRPr kumimoji="1" lang="ja-JP" altLang="en-US" dirty="0"/>
                    </a:p>
                  </a:txBody>
                  <a:tcPr/>
                </a:tc>
                <a:extLst>
                  <a:ext uri="{0D108BD9-81ED-4DB2-BD59-A6C34878D82A}">
                    <a16:rowId xmlns:a16="http://schemas.microsoft.com/office/drawing/2014/main" val="3323479067"/>
                  </a:ext>
                </a:extLst>
              </a:tr>
              <a:tr h="766293">
                <a:tc>
                  <a:txBody>
                    <a:bodyPr/>
                    <a:lstStyle/>
                    <a:p>
                      <a:r>
                        <a:rPr kumimoji="1" lang="ja-JP" altLang="en-US" dirty="0"/>
                        <a:t>ゴウカザル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Arial" panose="020B0604020202020204" pitchFamily="34" charset="0"/>
                          <a:cs typeface="Arial" panose="020B0604020202020204" pitchFamily="34" charset="0"/>
                        </a:rPr>
                        <a:t>「ドライブキック</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」によりエンペルトを倒すと、エントリーのフカマルが「しゅうげき」でゴール可能。</a:t>
                      </a:r>
                      <a:endParaRPr lang="en-US" altLang="ja-JP"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6125945"/>
                  </a:ext>
                </a:extLst>
              </a:tr>
              <a:tr h="766293">
                <a:tc>
                  <a:txBody>
                    <a:bodyPr/>
                    <a:lstStyle/>
                    <a:p>
                      <a:r>
                        <a:rPr kumimoji="1" lang="ja-JP" altLang="en-US" dirty="0"/>
                        <a:t>ブーバーン</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latin typeface="Arial" panose="020B0604020202020204" pitchFamily="34" charset="0"/>
                          <a:cs typeface="Arial" panose="020B0604020202020204" pitchFamily="34" charset="0"/>
                        </a:rPr>
                        <a:t>「フレイムガン　★★」により</a:t>
                      </a:r>
                      <a:r>
                        <a:rPr lang="en-US" altLang="ja-JP" dirty="0">
                          <a:latin typeface="Arial" panose="020B0604020202020204" pitchFamily="34" charset="0"/>
                          <a:cs typeface="Arial" panose="020B0604020202020204" pitchFamily="34" charset="0"/>
                        </a:rPr>
                        <a:t>2</a:t>
                      </a:r>
                      <a:r>
                        <a:rPr lang="ja-JP" altLang="en-US" dirty="0">
                          <a:latin typeface="Arial" panose="020B0604020202020204" pitchFamily="34" charset="0"/>
                          <a:cs typeface="Arial" panose="020B0604020202020204" pitchFamily="34" charset="0"/>
                        </a:rPr>
                        <a:t>体が気絶すると「フレイムアクセル」によりバクフーンが</a:t>
                      </a:r>
                      <a:r>
                        <a:rPr lang="en-US" altLang="ja-JP" dirty="0">
                          <a:latin typeface="Arial" panose="020B0604020202020204" pitchFamily="34" charset="0"/>
                          <a:cs typeface="Arial" panose="020B0604020202020204" pitchFamily="34" charset="0"/>
                        </a:rPr>
                        <a:t>mp3</a:t>
                      </a:r>
                      <a:r>
                        <a:rPr lang="ja-JP" altLang="en-US" dirty="0">
                          <a:latin typeface="Arial" panose="020B0604020202020204" pitchFamily="34" charset="0"/>
                          <a:cs typeface="Arial" panose="020B0604020202020204" pitchFamily="34" charset="0"/>
                        </a:rPr>
                        <a:t>となりゴール可能。</a:t>
                      </a:r>
                      <a:endParaRPr kumimoji="1" lang="en-US" altLang="ja-JP"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50906582"/>
                  </a:ext>
                </a:extLst>
              </a:tr>
              <a:tr h="443964">
                <a:tc>
                  <a:txBody>
                    <a:bodyPr/>
                    <a:lstStyle/>
                    <a:p>
                      <a:r>
                        <a:rPr kumimoji="1" lang="ja-JP" altLang="en-US" dirty="0">
                          <a:solidFill>
                            <a:srgbClr val="FF0000"/>
                          </a:solidFill>
                        </a:rPr>
                        <a:t>ガオガエン</a:t>
                      </a:r>
                    </a:p>
                  </a:txBody>
                  <a:tcPr/>
                </a:tc>
                <a:tc>
                  <a:txBody>
                    <a:bodyPr/>
                    <a:lstStyle/>
                    <a:p>
                      <a:r>
                        <a:rPr kumimoji="1" lang="ja-JP" altLang="en-US" dirty="0"/>
                        <a:t>「ＤＤラリアット</a:t>
                      </a:r>
                      <a:r>
                        <a:rPr kumimoji="1" lang="en-US" altLang="ja-JP" dirty="0"/>
                        <a:t>※</a:t>
                      </a:r>
                      <a:r>
                        <a:rPr kumimoji="1" lang="ja-JP" altLang="en-US" dirty="0"/>
                        <a:t>」によりエンペルトを気絶させ、レディバをベンチへ移動させられる。</a:t>
                      </a:r>
                    </a:p>
                  </a:txBody>
                  <a:tcPr/>
                </a:tc>
                <a:extLst>
                  <a:ext uri="{0D108BD9-81ED-4DB2-BD59-A6C34878D82A}">
                    <a16:rowId xmlns:a16="http://schemas.microsoft.com/office/drawing/2014/main" val="3669426332"/>
                  </a:ext>
                </a:extLst>
              </a:tr>
            </a:tbl>
          </a:graphicData>
        </a:graphic>
      </p:graphicFrame>
    </p:spTree>
    <p:extLst>
      <p:ext uri="{BB962C8B-B14F-4D97-AF65-F5344CB8AC3E}">
        <p14:creationId xmlns:p14="http://schemas.microsoft.com/office/powerpoint/2010/main" val="168659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5CB855-E8BC-4985-A39C-3B3170959619}"/>
              </a:ext>
            </a:extLst>
          </p:cNvPr>
          <p:cNvSpPr>
            <a:spLocks noGrp="1"/>
          </p:cNvSpPr>
          <p:nvPr>
            <p:ph type="title"/>
          </p:nvPr>
        </p:nvSpPr>
        <p:spPr/>
        <p:txBody>
          <a:bodyPr/>
          <a:lstStyle/>
          <a:p>
            <a:r>
              <a:rPr lang="en-US" altLang="ja-JP" dirty="0"/>
              <a:t>【</a:t>
            </a:r>
            <a:r>
              <a:rPr lang="ja-JP" altLang="en-US" dirty="0"/>
              <a:t>４</a:t>
            </a:r>
            <a:r>
              <a:rPr lang="en-US" altLang="ja-JP" dirty="0"/>
              <a:t>】</a:t>
            </a:r>
            <a:r>
              <a:rPr lang="ja-JP" altLang="en-US" dirty="0"/>
              <a:t>画像問題</a:t>
            </a:r>
            <a:endParaRPr kumimoji="1" lang="ja-JP" altLang="en-US" dirty="0"/>
          </a:p>
        </p:txBody>
      </p:sp>
      <p:sp>
        <p:nvSpPr>
          <p:cNvPr id="3" name="コンテンツ プレースホルダー 2">
            <a:extLst>
              <a:ext uri="{FF2B5EF4-FFF2-40B4-BE49-F238E27FC236}">
                <a16:creationId xmlns:a16="http://schemas.microsoft.com/office/drawing/2014/main" id="{7E2445C5-5FEF-444F-9823-73E3A63FE414}"/>
              </a:ext>
            </a:extLst>
          </p:cNvPr>
          <p:cNvSpPr>
            <a:spLocks noGrp="1"/>
          </p:cNvSpPr>
          <p:nvPr>
            <p:ph idx="1"/>
          </p:nvPr>
        </p:nvSpPr>
        <p:spPr/>
        <p:txBody>
          <a:bodyPr/>
          <a:lstStyle/>
          <a:p>
            <a:r>
              <a:rPr kumimoji="1" lang="ja-JP" altLang="en-US" dirty="0"/>
              <a:t>（</a:t>
            </a:r>
            <a:r>
              <a:rPr lang="en-US" altLang="ja-JP" dirty="0"/>
              <a:t>5</a:t>
            </a:r>
            <a:r>
              <a:rPr kumimoji="1" lang="ja-JP" altLang="en-US" dirty="0"/>
              <a:t>）「ふしぎウォール　★★★」の効果範囲は「</a:t>
            </a:r>
            <a:r>
              <a:rPr kumimoji="1" lang="en-US" altLang="ja-JP" dirty="0"/>
              <a:t>『</a:t>
            </a:r>
            <a:r>
              <a:rPr kumimoji="1" lang="ja-JP" altLang="en-US" dirty="0"/>
              <a:t>自分または自分に連なる自分のポケモン</a:t>
            </a:r>
            <a:r>
              <a:rPr kumimoji="1" lang="en-US" altLang="ja-JP" dirty="0"/>
              <a:t>』</a:t>
            </a:r>
            <a:r>
              <a:rPr kumimoji="1" lang="ja-JP" altLang="en-US" dirty="0"/>
              <a:t>に隣接する相手のフィギュア」であるため、自分のフィギュアはそもそも対象ではない。また、相手のフィギュアに連なる相手のフィギュアも対象にはならない。</a:t>
            </a:r>
          </a:p>
        </p:txBody>
      </p:sp>
      <p:graphicFrame>
        <p:nvGraphicFramePr>
          <p:cNvPr id="4" name="表 3">
            <a:extLst>
              <a:ext uri="{FF2B5EF4-FFF2-40B4-BE49-F238E27FC236}">
                <a16:creationId xmlns:a16="http://schemas.microsoft.com/office/drawing/2014/main" id="{4A7F5FF1-DE4C-4FE2-A6D1-761A9232EFDF}"/>
              </a:ext>
            </a:extLst>
          </p:cNvPr>
          <p:cNvGraphicFramePr>
            <a:graphicFrameLocks noGrp="1"/>
          </p:cNvGraphicFramePr>
          <p:nvPr>
            <p:extLst>
              <p:ext uri="{D42A27DB-BD31-4B8C-83A1-F6EECF244321}">
                <p14:modId xmlns:p14="http://schemas.microsoft.com/office/powerpoint/2010/main" val="2504077627"/>
              </p:ext>
            </p:extLst>
          </p:nvPr>
        </p:nvGraphicFramePr>
        <p:xfrm>
          <a:off x="761619" y="3034848"/>
          <a:ext cx="10668380" cy="3200583"/>
        </p:xfrm>
        <a:graphic>
          <a:graphicData uri="http://schemas.openxmlformats.org/drawingml/2006/table">
            <a:tbl>
              <a:tblPr firstRow="1" bandRow="1">
                <a:tableStyleId>{5C22544A-7EE6-4342-B048-85BDC9FD1C3A}</a:tableStyleId>
              </a:tblPr>
              <a:tblGrid>
                <a:gridCol w="1822070">
                  <a:extLst>
                    <a:ext uri="{9D8B030D-6E8A-4147-A177-3AD203B41FA5}">
                      <a16:colId xmlns:a16="http://schemas.microsoft.com/office/drawing/2014/main" val="2345097515"/>
                    </a:ext>
                  </a:extLst>
                </a:gridCol>
                <a:gridCol w="8846310">
                  <a:extLst>
                    <a:ext uri="{9D8B030D-6E8A-4147-A177-3AD203B41FA5}">
                      <a16:colId xmlns:a16="http://schemas.microsoft.com/office/drawing/2014/main" val="2982924073"/>
                    </a:ext>
                  </a:extLst>
                </a:gridCol>
              </a:tblGrid>
              <a:tr h="414260">
                <a:tc>
                  <a:txBody>
                    <a:bodyPr/>
                    <a:lstStyle/>
                    <a:p>
                      <a:r>
                        <a:rPr kumimoji="1" lang="ja-JP" altLang="en-US" dirty="0"/>
                        <a:t>フィギュア</a:t>
                      </a:r>
                    </a:p>
                  </a:txBody>
                  <a:tcPr/>
                </a:tc>
                <a:tc>
                  <a:txBody>
                    <a:bodyPr/>
                    <a:lstStyle/>
                    <a:p>
                      <a:endParaRPr kumimoji="1" lang="ja-JP" altLang="en-US"/>
                    </a:p>
                  </a:txBody>
                  <a:tcPr/>
                </a:tc>
                <a:extLst>
                  <a:ext uri="{0D108BD9-81ED-4DB2-BD59-A6C34878D82A}">
                    <a16:rowId xmlns:a16="http://schemas.microsoft.com/office/drawing/2014/main" val="1035177925"/>
                  </a:ext>
                </a:extLst>
              </a:tr>
              <a:tr h="414260">
                <a:tc>
                  <a:txBody>
                    <a:bodyPr/>
                    <a:lstStyle/>
                    <a:p>
                      <a:r>
                        <a:rPr kumimoji="1" lang="ja-JP" altLang="en-US" dirty="0"/>
                        <a:t>ドーミラー</a:t>
                      </a:r>
                    </a:p>
                  </a:txBody>
                  <a:tcPr/>
                </a:tc>
                <a:tc>
                  <a:txBody>
                    <a:bodyPr/>
                    <a:lstStyle/>
                    <a:p>
                      <a:r>
                        <a:rPr kumimoji="1" lang="ja-JP" altLang="en-US" dirty="0"/>
                        <a:t>自分のポケモンに隣接しておらず、対象範囲外。</a:t>
                      </a:r>
                    </a:p>
                  </a:txBody>
                  <a:tcPr/>
                </a:tc>
                <a:extLst>
                  <a:ext uri="{0D108BD9-81ED-4DB2-BD59-A6C34878D82A}">
                    <a16:rowId xmlns:a16="http://schemas.microsoft.com/office/drawing/2014/main" val="3855637522"/>
                  </a:ext>
                </a:extLst>
              </a:tr>
              <a:tr h="715023">
                <a:tc>
                  <a:txBody>
                    <a:bodyPr/>
                    <a:lstStyle/>
                    <a:p>
                      <a:r>
                        <a:rPr kumimoji="1" lang="ja-JP" altLang="en-US" dirty="0"/>
                        <a:t>カプ・レヒレ</a:t>
                      </a:r>
                    </a:p>
                  </a:txBody>
                  <a:tcPr/>
                </a:tc>
                <a:tc>
                  <a:txBody>
                    <a:bodyPr/>
                    <a:lstStyle/>
                    <a:p>
                      <a:r>
                        <a:rPr kumimoji="1" lang="ja-JP" altLang="en-US" dirty="0"/>
                        <a:t>こちらのターンのため、自身の特性効果は発動していないが、ドーミラーの「らんはんしゃ」により新たな特殊状態にならない。</a:t>
                      </a:r>
                    </a:p>
                  </a:txBody>
                  <a:tcPr/>
                </a:tc>
                <a:extLst>
                  <a:ext uri="{0D108BD9-81ED-4DB2-BD59-A6C34878D82A}">
                    <a16:rowId xmlns:a16="http://schemas.microsoft.com/office/drawing/2014/main" val="94991605"/>
                  </a:ext>
                </a:extLst>
              </a:tr>
              <a:tr h="414260">
                <a:tc>
                  <a:txBody>
                    <a:bodyPr/>
                    <a:lstStyle/>
                    <a:p>
                      <a:r>
                        <a:rPr kumimoji="1" lang="ja-JP" altLang="en-US" dirty="0"/>
                        <a:t>ドレディア</a:t>
                      </a:r>
                    </a:p>
                  </a:txBody>
                  <a:tcPr/>
                </a:tc>
                <a:tc>
                  <a:txBody>
                    <a:bodyPr/>
                    <a:lstStyle/>
                    <a:p>
                      <a:r>
                        <a:rPr kumimoji="1" lang="ja-JP" altLang="en-US" dirty="0"/>
                        <a:t>「マイペース」により「こんらん」にならない。</a:t>
                      </a:r>
                    </a:p>
                  </a:txBody>
                  <a:tcPr/>
                </a:tc>
                <a:extLst>
                  <a:ext uri="{0D108BD9-81ED-4DB2-BD59-A6C34878D82A}">
                    <a16:rowId xmlns:a16="http://schemas.microsoft.com/office/drawing/2014/main" val="919981877"/>
                  </a:ext>
                </a:extLst>
              </a:tr>
              <a:tr h="414260">
                <a:tc>
                  <a:txBody>
                    <a:bodyPr/>
                    <a:lstStyle/>
                    <a:p>
                      <a:r>
                        <a:rPr kumimoji="1" lang="ja-JP" altLang="en-US" dirty="0">
                          <a:solidFill>
                            <a:srgbClr val="FF0000"/>
                          </a:solidFill>
                        </a:rPr>
                        <a:t>ブーバー</a:t>
                      </a:r>
                    </a:p>
                  </a:txBody>
                  <a:tcPr/>
                </a:tc>
                <a:tc>
                  <a:txBody>
                    <a:bodyPr/>
                    <a:lstStyle/>
                    <a:p>
                      <a:r>
                        <a:rPr kumimoji="1" lang="ja-JP" altLang="en-US" dirty="0"/>
                        <a:t>「ようがんセラピー」により防げるのは「ねむり」「こおり」のみである。</a:t>
                      </a:r>
                    </a:p>
                  </a:txBody>
                  <a:tcPr/>
                </a:tc>
                <a:extLst>
                  <a:ext uri="{0D108BD9-81ED-4DB2-BD59-A6C34878D82A}">
                    <a16:rowId xmlns:a16="http://schemas.microsoft.com/office/drawing/2014/main" val="2662481719"/>
                  </a:ext>
                </a:extLst>
              </a:tr>
              <a:tr h="414260">
                <a:tc>
                  <a:txBody>
                    <a:bodyPr/>
                    <a:lstStyle/>
                    <a:p>
                      <a:r>
                        <a:rPr kumimoji="1" lang="ja-JP" altLang="en-US" dirty="0"/>
                        <a:t>コダック</a:t>
                      </a:r>
                    </a:p>
                  </a:txBody>
                  <a:tcPr/>
                </a:tc>
                <a:tc>
                  <a:txBody>
                    <a:bodyPr/>
                    <a:lstStyle/>
                    <a:p>
                      <a:r>
                        <a:rPr kumimoji="1" lang="ja-JP" altLang="en-US" dirty="0"/>
                        <a:t>自分側のカプ・レヒレの「ミストメイカー」範囲内のため、特殊状態にならない。</a:t>
                      </a:r>
                    </a:p>
                  </a:txBody>
                  <a:tcPr/>
                </a:tc>
                <a:extLst>
                  <a:ext uri="{0D108BD9-81ED-4DB2-BD59-A6C34878D82A}">
                    <a16:rowId xmlns:a16="http://schemas.microsoft.com/office/drawing/2014/main" val="1116201233"/>
                  </a:ext>
                </a:extLst>
              </a:tr>
              <a:tr h="414260">
                <a:tc>
                  <a:txBody>
                    <a:bodyPr/>
                    <a:lstStyle/>
                    <a:p>
                      <a:r>
                        <a:rPr kumimoji="1" lang="ja-JP" altLang="en-US" dirty="0"/>
                        <a:t>カビゴン</a:t>
                      </a:r>
                    </a:p>
                  </a:txBody>
                  <a:tcPr/>
                </a:tc>
                <a:tc>
                  <a:txBody>
                    <a:bodyPr/>
                    <a:lstStyle/>
                    <a:p>
                      <a:r>
                        <a:rPr kumimoji="1" lang="ja-JP" altLang="en-US" dirty="0"/>
                        <a:t>「うごかない」により「ねむり」以外の特殊状態にならない。</a:t>
                      </a:r>
                    </a:p>
                  </a:txBody>
                  <a:tcPr/>
                </a:tc>
                <a:extLst>
                  <a:ext uri="{0D108BD9-81ED-4DB2-BD59-A6C34878D82A}">
                    <a16:rowId xmlns:a16="http://schemas.microsoft.com/office/drawing/2014/main" val="1347988417"/>
                  </a:ext>
                </a:extLst>
              </a:tr>
            </a:tbl>
          </a:graphicData>
        </a:graphic>
      </p:graphicFrame>
    </p:spTree>
    <p:extLst>
      <p:ext uri="{BB962C8B-B14F-4D97-AF65-F5344CB8AC3E}">
        <p14:creationId xmlns:p14="http://schemas.microsoft.com/office/powerpoint/2010/main" val="2755138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33DC37-9340-4D6D-88EE-79708BC0215A}"/>
              </a:ext>
            </a:extLst>
          </p:cNvPr>
          <p:cNvSpPr>
            <a:spLocks noGrp="1"/>
          </p:cNvSpPr>
          <p:nvPr>
            <p:ph type="title"/>
          </p:nvPr>
        </p:nvSpPr>
        <p:spPr/>
        <p:txBody>
          <a:bodyPr/>
          <a:lstStyle/>
          <a:p>
            <a:r>
              <a:rPr lang="en-US" altLang="ja-JP" dirty="0"/>
              <a:t>【</a:t>
            </a:r>
            <a:r>
              <a:rPr lang="ja-JP" altLang="en-US" dirty="0"/>
              <a:t>５</a:t>
            </a:r>
            <a:r>
              <a:rPr lang="en-US" altLang="ja-JP" dirty="0"/>
              <a:t>】</a:t>
            </a:r>
            <a:r>
              <a:rPr lang="ja-JP" altLang="en-US" dirty="0"/>
              <a:t>記述問題</a:t>
            </a:r>
            <a:endParaRPr kumimoji="1" lang="ja-JP" altLang="en-US" dirty="0"/>
          </a:p>
        </p:txBody>
      </p:sp>
      <p:sp>
        <p:nvSpPr>
          <p:cNvPr id="3" name="コンテンツ プレースホルダー 2">
            <a:extLst>
              <a:ext uri="{FF2B5EF4-FFF2-40B4-BE49-F238E27FC236}">
                <a16:creationId xmlns:a16="http://schemas.microsoft.com/office/drawing/2014/main" id="{706C6C05-BED9-4213-9B9A-48AAB07903E3}"/>
              </a:ext>
            </a:extLst>
          </p:cNvPr>
          <p:cNvSpPr>
            <a:spLocks noGrp="1"/>
          </p:cNvSpPr>
          <p:nvPr>
            <p:ph idx="1"/>
          </p:nvPr>
        </p:nvSpPr>
        <p:spPr>
          <a:xfrm>
            <a:off x="676656" y="2011680"/>
            <a:ext cx="10753725" cy="4346787"/>
          </a:xfrm>
        </p:spPr>
        <p:txBody>
          <a:bodyPr/>
          <a:lstStyle/>
          <a:p>
            <a:pPr algn="just">
              <a:lnSpc>
                <a:spcPts val="2880"/>
              </a:lnSpc>
            </a:pP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1</a:t>
            </a:r>
            <a:r>
              <a:rPr lang="ja-JP" altLang="en-US" dirty="0">
                <a:latin typeface="Arial" panose="020B0604020202020204" pitchFamily="34" charset="0"/>
                <a:cs typeface="Arial" panose="020B0604020202020204" pitchFamily="34" charset="0"/>
              </a:rPr>
              <a:t>）アイアント、メノクラゲ、デオキシスはすぐに思いつくだろうが、問題はフォルムを区別しなくてはならないということである。まずノーマルフォルムは</a:t>
            </a:r>
            <a:r>
              <a:rPr lang="en-US" altLang="ja-JP" dirty="0">
                <a:latin typeface="Arial" panose="020B0604020202020204" pitchFamily="34" charset="0"/>
                <a:cs typeface="Arial" panose="020B0604020202020204" pitchFamily="34" charset="0"/>
              </a:rPr>
              <a:t>6</a:t>
            </a:r>
            <a:r>
              <a:rPr lang="ja-JP" altLang="en-US" dirty="0">
                <a:latin typeface="Arial" panose="020B0604020202020204" pitchFamily="34" charset="0"/>
                <a:cs typeface="Arial" panose="020B0604020202020204" pitchFamily="34" charset="0"/>
              </a:rPr>
              <a:t>体制限を無視する特性を持たないため不可能、またディフェンスフォルムは</a:t>
            </a:r>
            <a:r>
              <a:rPr lang="en-US" altLang="ja-JP" u="sng" dirty="0">
                <a:latin typeface="Arial" panose="020B0604020202020204" pitchFamily="34" charset="0"/>
                <a:cs typeface="Arial" panose="020B0604020202020204" pitchFamily="34" charset="0"/>
              </a:rPr>
              <a:t>mp1</a:t>
            </a:r>
            <a:r>
              <a:rPr lang="ja-JP" altLang="en-US" u="sng" dirty="0">
                <a:latin typeface="Arial" panose="020B0604020202020204" pitchFamily="34" charset="0"/>
                <a:cs typeface="Arial" panose="020B0604020202020204" pitchFamily="34" charset="0"/>
              </a:rPr>
              <a:t>であるため</a:t>
            </a:r>
            <a:r>
              <a:rPr lang="ja-JP" altLang="en-US" dirty="0">
                <a:latin typeface="Arial" panose="020B0604020202020204" pitchFamily="34" charset="0"/>
                <a:cs typeface="Arial" panose="020B0604020202020204" pitchFamily="34" charset="0"/>
              </a:rPr>
              <a:t>それだけでデッキを組むことはできない。結局デオキシスも</a:t>
            </a:r>
            <a:r>
              <a:rPr lang="en-US" altLang="ja-JP" dirty="0">
                <a:latin typeface="Arial" panose="020B0604020202020204" pitchFamily="34" charset="0"/>
                <a:cs typeface="Arial" panose="020B0604020202020204" pitchFamily="34" charset="0"/>
              </a:rPr>
              <a:t>2</a:t>
            </a:r>
            <a:r>
              <a:rPr lang="ja-JP" altLang="en-US" dirty="0" err="1">
                <a:latin typeface="Arial" panose="020B0604020202020204" pitchFamily="34" charset="0"/>
                <a:cs typeface="Arial" panose="020B0604020202020204" pitchFamily="34" charset="0"/>
              </a:rPr>
              <a:t>つの</a:t>
            </a:r>
            <a:r>
              <a:rPr lang="ja-JP" altLang="en-US" dirty="0">
                <a:latin typeface="Arial" panose="020B0604020202020204" pitchFamily="34" charset="0"/>
                <a:cs typeface="Arial" panose="020B0604020202020204" pitchFamily="34" charset="0"/>
              </a:rPr>
              <a:t>フォルムしか条件を満たさないのである。</a:t>
            </a:r>
            <a:endParaRPr lang="en-US" altLang="ja-JP" dirty="0">
              <a:latin typeface="Arial" panose="020B0604020202020204" pitchFamily="34" charset="0"/>
              <a:cs typeface="Arial" panose="020B0604020202020204" pitchFamily="34" charset="0"/>
            </a:endParaRPr>
          </a:p>
          <a:p>
            <a:pPr algn="just">
              <a:lnSpc>
                <a:spcPts val="2880"/>
              </a:lnSpc>
            </a:pPr>
            <a:endParaRPr kumimoji="1" lang="en-US" altLang="ja-JP" dirty="0">
              <a:latin typeface="Arial" panose="020B0604020202020204" pitchFamily="34" charset="0"/>
              <a:cs typeface="Arial" panose="020B0604020202020204" pitchFamily="34" charset="0"/>
            </a:endParaRPr>
          </a:p>
          <a:p>
            <a:pPr algn="just">
              <a:lnSpc>
                <a:spcPts val="2880"/>
              </a:lnSpc>
            </a:pP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2</a:t>
            </a:r>
            <a:r>
              <a:rPr lang="ja-JP" altLang="en-US" dirty="0">
                <a:latin typeface="Arial" panose="020B0604020202020204" pitchFamily="34" charset="0"/>
                <a:cs typeface="Arial" panose="020B0604020202020204" pitchFamily="34" charset="0"/>
              </a:rPr>
              <a:t>）「スワップスポット」は多くの他のプレートよりも上に表示されるが、「ひかりのこな」で「スワップスポット」を隠すことができるというのがポイント。</a:t>
            </a:r>
            <a:endParaRPr lang="en-US" altLang="ja-JP"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077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3B4A7D-BA3E-47E9-9A20-412BBC4904D5}"/>
              </a:ext>
            </a:extLst>
          </p:cNvPr>
          <p:cNvSpPr>
            <a:spLocks noGrp="1"/>
          </p:cNvSpPr>
          <p:nvPr>
            <p:ph type="title"/>
          </p:nvPr>
        </p:nvSpPr>
        <p:spPr/>
        <p:txBody>
          <a:bodyPr/>
          <a:lstStyle/>
          <a:p>
            <a:r>
              <a:rPr lang="en-US" altLang="ja-JP" dirty="0"/>
              <a:t>【</a:t>
            </a:r>
            <a:r>
              <a:rPr lang="ja-JP" altLang="en-US" dirty="0"/>
              <a:t>５</a:t>
            </a:r>
            <a:r>
              <a:rPr lang="en-US" altLang="ja-JP" dirty="0"/>
              <a:t>】</a:t>
            </a:r>
            <a:r>
              <a:rPr lang="ja-JP" altLang="en-US" dirty="0"/>
              <a:t>記述問題</a:t>
            </a:r>
            <a:endParaRPr kumimoji="1" lang="ja-JP" altLang="en-US" dirty="0"/>
          </a:p>
        </p:txBody>
      </p:sp>
      <p:sp>
        <p:nvSpPr>
          <p:cNvPr id="3" name="コンテンツ プレースホルダー 2">
            <a:extLst>
              <a:ext uri="{FF2B5EF4-FFF2-40B4-BE49-F238E27FC236}">
                <a16:creationId xmlns:a16="http://schemas.microsoft.com/office/drawing/2014/main" id="{FB0C6078-4190-4A6F-848A-D60851410E72}"/>
              </a:ext>
            </a:extLst>
          </p:cNvPr>
          <p:cNvSpPr>
            <a:spLocks noGrp="1"/>
          </p:cNvSpPr>
          <p:nvPr>
            <p:ph idx="1"/>
          </p:nvPr>
        </p:nvSpPr>
        <p:spPr>
          <a:xfrm>
            <a:off x="676274" y="1716116"/>
            <a:ext cx="10753725" cy="4250575"/>
          </a:xfrm>
        </p:spPr>
        <p:txBody>
          <a:bodyPr>
            <a:normAutofit fontScale="92500"/>
          </a:bodyPr>
          <a:lstStyle/>
          <a:p>
            <a:pPr algn="just">
              <a:lnSpc>
                <a:spcPts val="2880"/>
              </a:lnSpc>
            </a:pP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3</a:t>
            </a:r>
            <a:r>
              <a:rPr kumimoji="1" lang="ja-JP" altLang="en-US" dirty="0">
                <a:latin typeface="Arial" panose="020B0604020202020204" pitchFamily="34" charset="0"/>
                <a:cs typeface="Arial" panose="020B0604020202020204" pitchFamily="34" charset="0"/>
              </a:rPr>
              <a:t>）まずソルガレオ・ルナアーラについては「プラスパワー」を使う意味はなく、これについて計算する意味はない。また、ソルガレオ・ルナアーラの「倒せるワザ」の幅とヤミラミの「倒せないワザ」の幅を考えるといずれも「ひかりのこな」のほうが倒せる確率は高いとわかる。</a:t>
            </a:r>
            <a:r>
              <a:rPr lang="ja-JP" altLang="en-US" dirty="0">
                <a:latin typeface="Arial" panose="020B0604020202020204" pitchFamily="34" charset="0"/>
                <a:cs typeface="Arial" panose="020B0604020202020204" pitchFamily="34" charset="0"/>
              </a:rPr>
              <a:t>一方、相手のヤミラミが「おにび」拡張であると仮定した場合、ルナアーラの「倒せるワザ」に対するヤミラミの「倒せないワザ」の幅は一定となるが、ソルガレオのほうが「倒せるワザ」は広く、こちらの方が有利なのは明らかである。本問ではこの設定よりさらにルナアーラは不利であり、考える必要はなくなる。</a:t>
            </a:r>
            <a:endParaRPr kumimoji="1" lang="en-US" altLang="ja-JP" dirty="0">
              <a:latin typeface="Arial" panose="020B0604020202020204" pitchFamily="34" charset="0"/>
              <a:cs typeface="Arial" panose="020B0604020202020204" pitchFamily="34" charset="0"/>
            </a:endParaRPr>
          </a:p>
          <a:p>
            <a:pPr algn="just">
              <a:lnSpc>
                <a:spcPts val="2880"/>
              </a:lnSpc>
            </a:pPr>
            <a:r>
              <a:rPr kumimoji="1" lang="ja-JP" altLang="en-US" dirty="0">
                <a:latin typeface="Arial" panose="020B0604020202020204" pitchFamily="34" charset="0"/>
                <a:cs typeface="Arial" panose="020B0604020202020204" pitchFamily="34" charset="0"/>
              </a:rPr>
              <a:t>一方で、ヤミラミについては「プラスパワー」により金ワザを出せば確定で相手を倒せるので「ひかりのこな」はこれに劣るとわかり、計算は不要である。</a:t>
            </a:r>
            <a:endParaRPr kumimoji="1" lang="en-US" altLang="ja-JP" dirty="0">
              <a:latin typeface="Arial" panose="020B0604020202020204" pitchFamily="34" charset="0"/>
              <a:cs typeface="Arial" panose="020B0604020202020204" pitchFamily="34" charset="0"/>
            </a:endParaRPr>
          </a:p>
          <a:p>
            <a:pPr algn="just">
              <a:lnSpc>
                <a:spcPts val="2880"/>
              </a:lnSpc>
            </a:pPr>
            <a:r>
              <a:rPr lang="ja-JP" altLang="en-US" dirty="0">
                <a:latin typeface="Arial" panose="020B0604020202020204" pitchFamily="34" charset="0"/>
                <a:cs typeface="Arial" panose="020B0604020202020204" pitchFamily="34" charset="0"/>
              </a:rPr>
              <a:t>あとは残ったものを比較すればよい。</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84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72252F-1819-4BA0-83A2-AA9680459762}"/>
              </a:ext>
            </a:extLst>
          </p:cNvPr>
          <p:cNvSpPr>
            <a:spLocks noGrp="1"/>
          </p:cNvSpPr>
          <p:nvPr>
            <p:ph type="title"/>
          </p:nvPr>
        </p:nvSpPr>
        <p:spPr/>
        <p:txBody>
          <a:bodyPr/>
          <a:lstStyle/>
          <a:p>
            <a:r>
              <a:rPr lang="en-US" altLang="ja-JP" dirty="0"/>
              <a:t>【</a:t>
            </a:r>
            <a:r>
              <a:rPr lang="ja-JP" altLang="en-US" dirty="0"/>
              <a:t>５</a:t>
            </a:r>
            <a:r>
              <a:rPr lang="en-US" altLang="ja-JP" dirty="0"/>
              <a:t>】</a:t>
            </a:r>
            <a:r>
              <a:rPr lang="ja-JP" altLang="en-US" dirty="0"/>
              <a:t>記述問題</a:t>
            </a:r>
            <a:endParaRPr kumimoji="1" lang="ja-JP" altLang="en-US" dirty="0"/>
          </a:p>
        </p:txBody>
      </p:sp>
      <p:sp>
        <p:nvSpPr>
          <p:cNvPr id="3" name="コンテンツ プレースホルダー 2">
            <a:extLst>
              <a:ext uri="{FF2B5EF4-FFF2-40B4-BE49-F238E27FC236}">
                <a16:creationId xmlns:a16="http://schemas.microsoft.com/office/drawing/2014/main" id="{A25FCF97-1E9E-4503-A6A5-F23222BC9750}"/>
              </a:ext>
            </a:extLst>
          </p:cNvPr>
          <p:cNvSpPr>
            <a:spLocks noGrp="1"/>
          </p:cNvSpPr>
          <p:nvPr>
            <p:ph idx="1"/>
          </p:nvPr>
        </p:nvSpPr>
        <p:spPr/>
        <p:txBody>
          <a:bodyPr/>
          <a:lstStyle/>
          <a:p>
            <a:r>
              <a:rPr kumimoji="1" lang="ja-JP" altLang="en-US" dirty="0"/>
              <a:t>（</a:t>
            </a:r>
            <a:r>
              <a:rPr kumimoji="1" lang="en-US" altLang="ja-JP" dirty="0"/>
              <a:t>4</a:t>
            </a:r>
            <a:r>
              <a:rPr kumimoji="1" lang="ja-JP" altLang="en-US" dirty="0"/>
              <a:t>）</a:t>
            </a:r>
            <a:r>
              <a:rPr lang="ja-JP" altLang="en-US" dirty="0"/>
              <a:t>トレボの名称にもなった</a:t>
            </a:r>
            <a:r>
              <a:rPr lang="ja-JP" altLang="en-US" strike="sngStrike" dirty="0"/>
              <a:t>のに加えて様々なバグの温床であった</a:t>
            </a:r>
            <a:r>
              <a:rPr lang="ja-JP" altLang="en-US" dirty="0"/>
              <a:t>ので覚えている人も多いだろう。</a:t>
            </a:r>
            <a:endParaRPr lang="en-US" altLang="ja-JP" dirty="0"/>
          </a:p>
          <a:p>
            <a:endParaRPr kumimoji="1" lang="en-US" altLang="ja-JP" dirty="0"/>
          </a:p>
          <a:p>
            <a:r>
              <a:rPr lang="ja-JP" altLang="en-US" dirty="0"/>
              <a:t>（</a:t>
            </a:r>
            <a:r>
              <a:rPr lang="en-US" altLang="ja-JP" dirty="0"/>
              <a:t>5</a:t>
            </a:r>
            <a:r>
              <a:rPr lang="ja-JP" altLang="en-US" dirty="0"/>
              <a:t>）月曜日のあいさつ</a:t>
            </a:r>
            <a:endParaRPr lang="en-US" altLang="ja-JP" dirty="0"/>
          </a:p>
          <a:p>
            <a:r>
              <a:rPr lang="en-US" altLang="ja-JP" dirty="0"/>
              <a:t>Q.</a:t>
            </a:r>
            <a:r>
              <a:rPr lang="ja-JP" altLang="en-US" dirty="0"/>
              <a:t>一週間の始まりは？</a:t>
            </a:r>
            <a:endParaRPr lang="en-US" altLang="ja-JP" dirty="0"/>
          </a:p>
          <a:p>
            <a:r>
              <a:rPr kumimoji="1" lang="en-US" altLang="ja-JP" dirty="0"/>
              <a:t>A</a:t>
            </a:r>
            <a:r>
              <a:rPr lang="en-US" altLang="ja-JP" dirty="0"/>
              <a:t>.</a:t>
            </a:r>
            <a:r>
              <a:rPr lang="ja-JP" altLang="en-US" dirty="0"/>
              <a:t>ガレリア・ルーナへ！</a:t>
            </a:r>
            <a:endParaRPr lang="en-US" altLang="ja-JP" dirty="0"/>
          </a:p>
        </p:txBody>
      </p:sp>
    </p:spTree>
    <p:extLst>
      <p:ext uri="{BB962C8B-B14F-4D97-AF65-F5344CB8AC3E}">
        <p14:creationId xmlns:p14="http://schemas.microsoft.com/office/powerpoint/2010/main" val="1234818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9F5E67-96F7-475A-B3D4-D2604620B591}"/>
              </a:ext>
            </a:extLst>
          </p:cNvPr>
          <p:cNvSpPr>
            <a:spLocks noGrp="1"/>
          </p:cNvSpPr>
          <p:nvPr>
            <p:ph type="title"/>
          </p:nvPr>
        </p:nvSpPr>
        <p:spPr/>
        <p:txBody>
          <a:bodyPr/>
          <a:lstStyle/>
          <a:p>
            <a:r>
              <a:rPr kumimoji="1" lang="en-US" altLang="ja-JP" dirty="0"/>
              <a:t>【</a:t>
            </a:r>
            <a:r>
              <a:rPr kumimoji="1" lang="ja-JP" altLang="en-US" dirty="0"/>
              <a:t>１</a:t>
            </a:r>
            <a:r>
              <a:rPr kumimoji="1" lang="en-US" altLang="ja-JP" dirty="0"/>
              <a:t>】</a:t>
            </a:r>
            <a:r>
              <a:rPr kumimoji="1" lang="ja-JP" altLang="en-US" dirty="0"/>
              <a:t>四択問題（一部抜粋）</a:t>
            </a:r>
          </a:p>
        </p:txBody>
      </p:sp>
      <p:sp>
        <p:nvSpPr>
          <p:cNvPr id="3" name="コンテンツ プレースホルダー 2">
            <a:extLst>
              <a:ext uri="{FF2B5EF4-FFF2-40B4-BE49-F238E27FC236}">
                <a16:creationId xmlns:a16="http://schemas.microsoft.com/office/drawing/2014/main" id="{10C1E147-CB95-40D2-B4F6-7B1B20A36A46}"/>
              </a:ext>
            </a:extLst>
          </p:cNvPr>
          <p:cNvSpPr>
            <a:spLocks noGrp="1"/>
          </p:cNvSpPr>
          <p:nvPr>
            <p:ph idx="1"/>
          </p:nvPr>
        </p:nvSpPr>
        <p:spPr>
          <a:xfrm>
            <a:off x="676656" y="2011680"/>
            <a:ext cx="10753725" cy="4512945"/>
          </a:xfrm>
        </p:spPr>
        <p:txBody>
          <a:bodyPr/>
          <a:lstStyle/>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1</a:t>
            </a:r>
            <a:r>
              <a:rPr lang="ja-JP" altLang="en-US" dirty="0">
                <a:latin typeface="Arial" panose="020B0604020202020204" pitchFamily="34" charset="0"/>
                <a:cs typeface="Arial" panose="020B0604020202020204" pitchFamily="34" charset="0"/>
              </a:rPr>
              <a:t>）</a:t>
            </a:r>
            <a:r>
              <a:rPr lang="en-US" altLang="ja-JP" dirty="0" err="1">
                <a:latin typeface="Arial" panose="020B0604020202020204" pitchFamily="34" charset="0"/>
                <a:cs typeface="Arial" panose="020B0604020202020204" pitchFamily="34" charset="0"/>
              </a:rPr>
              <a:t>Lv</a:t>
            </a:r>
            <a:r>
              <a:rPr lang="ja-JP" altLang="en-US" dirty="0">
                <a:latin typeface="Arial" panose="020B0604020202020204" pitchFamily="34" charset="0"/>
                <a:cs typeface="Arial" panose="020B0604020202020204" pitchFamily="34" charset="0"/>
              </a:rPr>
              <a:t>上昇によりコイン消費量が跳ね上がること、レアリティ</a:t>
            </a:r>
            <a:r>
              <a:rPr lang="en-US" altLang="ja-JP" dirty="0">
                <a:latin typeface="Arial" panose="020B0604020202020204" pitchFamily="34" charset="0"/>
                <a:cs typeface="Arial" panose="020B0604020202020204" pitchFamily="34" charset="0"/>
              </a:rPr>
              <a:t>C</a:t>
            </a:r>
            <a:r>
              <a:rPr lang="ja-JP" altLang="en-US" dirty="0">
                <a:latin typeface="Arial" panose="020B0604020202020204" pitchFamily="34" charset="0"/>
                <a:cs typeface="Arial" panose="020B0604020202020204" pitchFamily="34" charset="0"/>
              </a:rPr>
              <a:t>は</a:t>
            </a:r>
            <a:r>
              <a:rPr lang="en-US" altLang="ja-JP" dirty="0" err="1">
                <a:latin typeface="Arial" panose="020B0604020202020204" pitchFamily="34" charset="0"/>
                <a:cs typeface="Arial" panose="020B0604020202020204" pitchFamily="34" charset="0"/>
              </a:rPr>
              <a:t>Exp</a:t>
            </a:r>
            <a:r>
              <a:rPr lang="ja-JP" altLang="en-US" dirty="0">
                <a:latin typeface="Arial" panose="020B0604020202020204" pitchFamily="34" charset="0"/>
                <a:cs typeface="Arial" panose="020B0604020202020204" pitchFamily="34" charset="0"/>
              </a:rPr>
              <a:t>上限を大きく超過してしまうことから類推できる。</a:t>
            </a:r>
            <a:endParaRPr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3</a:t>
            </a:r>
            <a:r>
              <a:rPr lang="ja-JP" altLang="en-US" dirty="0">
                <a:latin typeface="Arial" panose="020B0604020202020204" pitchFamily="34" charset="0"/>
                <a:cs typeface="Arial" panose="020B0604020202020204" pitchFamily="34" charset="0"/>
              </a:rPr>
              <a:t>）レアコイルは特性により「じしん</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」のスピン対象とならず、「じしん</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」の追加効果はミミッキュのばけのかわマーカーを貫通する。</a:t>
            </a:r>
            <a:endParaRPr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6</a:t>
            </a:r>
            <a:r>
              <a:rPr lang="ja-JP" altLang="en-US" dirty="0">
                <a:latin typeface="Arial" panose="020B0604020202020204" pitchFamily="34" charset="0"/>
                <a:cs typeface="Arial" panose="020B0604020202020204" pitchFamily="34" charset="0"/>
              </a:rPr>
              <a:t>）グレッグルは特性により単タイプの水ポケモンとのバトルで気絶しない。</a:t>
            </a:r>
            <a:endParaRPr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7</a:t>
            </a:r>
            <a:r>
              <a:rPr lang="ja-JP" altLang="en-US" dirty="0">
                <a:latin typeface="Arial" panose="020B0604020202020204" pitchFamily="34" charset="0"/>
                <a:cs typeface="Arial" panose="020B0604020202020204" pitchFamily="34" charset="0"/>
              </a:rPr>
              <a:t>）カプ・ブルルの特性により見落とされがちだが、「フルスイング」の対象はウェイト状態になる。</a:t>
            </a:r>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endParaRPr kumimoji="1" lang="ja-JP" altLang="en-US" dirty="0"/>
          </a:p>
        </p:txBody>
      </p:sp>
    </p:spTree>
    <p:extLst>
      <p:ext uri="{BB962C8B-B14F-4D97-AF65-F5344CB8AC3E}">
        <p14:creationId xmlns:p14="http://schemas.microsoft.com/office/powerpoint/2010/main" val="82608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0DDAF4-D47E-4988-8E19-30722C555EE4}"/>
              </a:ext>
            </a:extLst>
          </p:cNvPr>
          <p:cNvSpPr>
            <a:spLocks noGrp="1"/>
          </p:cNvSpPr>
          <p:nvPr>
            <p:ph type="title"/>
          </p:nvPr>
        </p:nvSpPr>
        <p:spPr/>
        <p:txBody>
          <a:bodyPr/>
          <a:lstStyle/>
          <a:p>
            <a:r>
              <a:rPr lang="en-US" altLang="ja-JP" dirty="0"/>
              <a:t>【</a:t>
            </a:r>
            <a:r>
              <a:rPr lang="ja-JP" altLang="en-US" dirty="0"/>
              <a:t>１</a:t>
            </a:r>
            <a:r>
              <a:rPr lang="en-US" altLang="ja-JP" dirty="0"/>
              <a:t>】</a:t>
            </a:r>
            <a:r>
              <a:rPr lang="ja-JP" altLang="en-US" dirty="0"/>
              <a:t>四択問題（一部抜粋）</a:t>
            </a:r>
            <a:endParaRPr kumimoji="1" lang="ja-JP" altLang="en-US" dirty="0"/>
          </a:p>
        </p:txBody>
      </p:sp>
      <p:sp>
        <p:nvSpPr>
          <p:cNvPr id="3" name="コンテンツ プレースホルダー 2">
            <a:extLst>
              <a:ext uri="{FF2B5EF4-FFF2-40B4-BE49-F238E27FC236}">
                <a16:creationId xmlns:a16="http://schemas.microsoft.com/office/drawing/2014/main" id="{BEDB3C28-9B36-4DAF-986B-8333F355AA1F}"/>
              </a:ext>
            </a:extLst>
          </p:cNvPr>
          <p:cNvSpPr>
            <a:spLocks noGrp="1"/>
          </p:cNvSpPr>
          <p:nvPr>
            <p:ph idx="1"/>
          </p:nvPr>
        </p:nvSpPr>
        <p:spPr>
          <a:xfrm>
            <a:off x="676656" y="2011680"/>
            <a:ext cx="10753725" cy="4466941"/>
          </a:xfrm>
        </p:spPr>
        <p:txBody>
          <a:bodyPr>
            <a:normAutofit lnSpcReduction="10000"/>
          </a:bodyPr>
          <a:lstStyle/>
          <a:p>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8</a:t>
            </a:r>
            <a:r>
              <a:rPr kumimoji="1" lang="ja-JP" altLang="en-US" dirty="0">
                <a:latin typeface="Arial" panose="020B0604020202020204" pitchFamily="34" charset="0"/>
                <a:cs typeface="Arial" panose="020B0604020202020204" pitchFamily="34" charset="0"/>
              </a:rPr>
              <a:t>）ジュプトルの特性による移動は</a:t>
            </a:r>
            <a:r>
              <a:rPr kumimoji="1" lang="en-US" altLang="ja-JP" dirty="0" err="1">
                <a:latin typeface="Arial" panose="020B0604020202020204" pitchFamily="34" charset="0"/>
                <a:cs typeface="Arial" panose="020B0604020202020204" pitchFamily="34" charset="0"/>
              </a:rPr>
              <a:t>mp</a:t>
            </a:r>
            <a:r>
              <a:rPr kumimoji="1" lang="ja-JP" altLang="en-US" dirty="0">
                <a:latin typeface="Arial" panose="020B0604020202020204" pitchFamily="34" charset="0"/>
                <a:cs typeface="Arial" panose="020B0604020202020204" pitchFamily="34" charset="0"/>
              </a:rPr>
              <a:t>移動ではない。</a:t>
            </a:r>
            <a:endParaRPr kumimoji="1"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9</a:t>
            </a:r>
            <a:r>
              <a:rPr kumimoji="1" lang="ja-JP" altLang="en-US" dirty="0">
                <a:latin typeface="Arial" panose="020B0604020202020204" pitchFamily="34" charset="0"/>
                <a:cs typeface="Arial" panose="020B0604020202020204" pitchFamily="34" charset="0"/>
              </a:rPr>
              <a:t>）デオキシス　ディフェンスフォルム・ソーナンス・コクーンの３種類。ヘルプでは「</a:t>
            </a:r>
            <a:r>
              <a:rPr kumimoji="1" lang="en-US" altLang="ja-JP" dirty="0">
                <a:latin typeface="Arial" panose="020B0604020202020204" pitchFamily="34" charset="0"/>
                <a:cs typeface="Arial" panose="020B0604020202020204" pitchFamily="34" charset="0"/>
              </a:rPr>
              <a:t>『</a:t>
            </a:r>
            <a:r>
              <a:rPr kumimoji="1" lang="ja-JP" altLang="en-US" dirty="0">
                <a:latin typeface="Arial" panose="020B0604020202020204" pitchFamily="34" charset="0"/>
                <a:cs typeface="Arial" panose="020B0604020202020204" pitchFamily="34" charset="0"/>
              </a:rPr>
              <a:t>ダメージ強化</a:t>
            </a:r>
            <a:r>
              <a:rPr kumimoji="1" lang="en-US" altLang="ja-JP" dirty="0">
                <a:latin typeface="Arial" panose="020B0604020202020204" pitchFamily="34" charset="0"/>
                <a:cs typeface="Arial" panose="020B0604020202020204" pitchFamily="34" charset="0"/>
              </a:rPr>
              <a:t>』</a:t>
            </a:r>
            <a:r>
              <a:rPr kumimoji="1" lang="ja-JP" altLang="en-US" dirty="0">
                <a:latin typeface="Arial" panose="020B0604020202020204" pitchFamily="34" charset="0"/>
                <a:cs typeface="Arial" panose="020B0604020202020204" pitchFamily="34" charset="0"/>
              </a:rPr>
              <a:t>はダメージ</a:t>
            </a:r>
            <a:r>
              <a:rPr kumimoji="1" lang="en-US" altLang="ja-JP" dirty="0">
                <a:latin typeface="Arial" panose="020B0604020202020204" pitchFamily="34" charset="0"/>
                <a:cs typeface="Arial" panose="020B0604020202020204" pitchFamily="34" charset="0"/>
              </a:rPr>
              <a:t>10</a:t>
            </a:r>
            <a:r>
              <a:rPr kumimoji="1" lang="ja-JP" altLang="en-US" dirty="0">
                <a:latin typeface="Arial" panose="020B0604020202020204" pitchFamily="34" charset="0"/>
                <a:cs typeface="Arial" panose="020B0604020202020204" pitchFamily="34" charset="0"/>
              </a:rPr>
              <a:t>以上の白ワザ</a:t>
            </a:r>
            <a:r>
              <a:rPr lang="ja-JP" altLang="en-US" dirty="0">
                <a:latin typeface="Arial" panose="020B0604020202020204" pitchFamily="34" charset="0"/>
                <a:cs typeface="Arial" panose="020B0604020202020204" pitchFamily="34" charset="0"/>
              </a:rPr>
              <a:t>か</a:t>
            </a:r>
            <a:r>
              <a:rPr kumimoji="1" lang="ja-JP" altLang="en-US" dirty="0">
                <a:latin typeface="Arial" panose="020B0604020202020204" pitchFamily="34" charset="0"/>
                <a:cs typeface="Arial" panose="020B0604020202020204" pitchFamily="34" charset="0"/>
              </a:rPr>
              <a:t>金ワザのみ」となっているが、コスモッグはチェイン可能である。</a:t>
            </a:r>
            <a:endParaRPr kumimoji="1"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14</a:t>
            </a:r>
            <a:r>
              <a:rPr kumimoji="1" lang="ja-JP" altLang="en-US" dirty="0">
                <a:latin typeface="Arial" panose="020B0604020202020204" pitchFamily="34" charset="0"/>
                <a:cs typeface="Arial" panose="020B0604020202020204" pitchFamily="34" charset="0"/>
              </a:rPr>
              <a:t>）かげにかくれる→バトンタッチ</a:t>
            </a:r>
            <a:endParaRPr kumimoji="1"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テレポート→レインボーウィング</a:t>
            </a:r>
            <a:endParaRPr kumimoji="1"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でんじは→へ</a:t>
            </a:r>
            <a:r>
              <a:rPr kumimoji="1" lang="ja-JP" altLang="en-US" dirty="0" err="1">
                <a:latin typeface="Arial" panose="020B0604020202020204" pitchFamily="34" charset="0"/>
                <a:cs typeface="Arial" panose="020B0604020202020204" pitchFamily="34" charset="0"/>
              </a:rPr>
              <a:t>び</a:t>
            </a:r>
            <a:r>
              <a:rPr kumimoji="1" lang="ja-JP" altLang="en-US" dirty="0">
                <a:latin typeface="Arial" panose="020B0604020202020204" pitchFamily="34" charset="0"/>
                <a:cs typeface="Arial" panose="020B0604020202020204" pitchFamily="34" charset="0"/>
              </a:rPr>
              <a:t>にらみ</a:t>
            </a:r>
            <a:endParaRPr kumimoji="1"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15</a:t>
            </a:r>
            <a:r>
              <a:rPr lang="ja-JP" altLang="en-US" dirty="0">
                <a:latin typeface="Arial" panose="020B0604020202020204" pitchFamily="34" charset="0"/>
                <a:cs typeface="Arial" panose="020B0604020202020204" pitchFamily="34" charset="0"/>
              </a:rPr>
              <a:t>）条件を満たすのはサンダー・コソクムシ・アシレーヌのみ。</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65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052E-3AC5-468C-A5DD-67764F2D02DB}"/>
              </a:ext>
            </a:extLst>
          </p:cNvPr>
          <p:cNvSpPr>
            <a:spLocks noGrp="1"/>
          </p:cNvSpPr>
          <p:nvPr>
            <p:ph type="title"/>
          </p:nvPr>
        </p:nvSpPr>
        <p:spPr/>
        <p:txBody>
          <a:bodyPr/>
          <a:lstStyle/>
          <a:p>
            <a:r>
              <a:rPr lang="en-US" altLang="ja-JP" dirty="0"/>
              <a:t>【</a:t>
            </a:r>
            <a:r>
              <a:rPr lang="ja-JP" altLang="en-US" dirty="0"/>
              <a:t>２</a:t>
            </a:r>
            <a:r>
              <a:rPr lang="en-US" altLang="ja-JP" dirty="0"/>
              <a:t>】</a:t>
            </a:r>
            <a:r>
              <a:rPr lang="ja-JP" altLang="en-US" dirty="0"/>
              <a:t>線つなぎ</a:t>
            </a:r>
            <a:endParaRPr kumimoji="1" lang="ja-JP" altLang="en-US" dirty="0"/>
          </a:p>
        </p:txBody>
      </p:sp>
      <p:sp>
        <p:nvSpPr>
          <p:cNvPr id="3" name="コンテンツ プレースホルダー 2">
            <a:extLst>
              <a:ext uri="{FF2B5EF4-FFF2-40B4-BE49-F238E27FC236}">
                <a16:creationId xmlns:a16="http://schemas.microsoft.com/office/drawing/2014/main" id="{A41816DD-7129-456E-9EFA-87C047ABDB8B}"/>
              </a:ext>
            </a:extLst>
          </p:cNvPr>
          <p:cNvSpPr>
            <a:spLocks noGrp="1"/>
          </p:cNvSpPr>
          <p:nvPr>
            <p:ph idx="1"/>
          </p:nvPr>
        </p:nvSpPr>
        <p:spPr>
          <a:xfrm>
            <a:off x="676656" y="2011680"/>
            <a:ext cx="10753725" cy="4194567"/>
          </a:xfrm>
        </p:spPr>
        <p:txBody>
          <a:bodyPr>
            <a:normAutofit/>
          </a:bodyPr>
          <a:lstStyle/>
          <a:p>
            <a:pPr>
              <a:lnSpc>
                <a:spcPts val="2880"/>
              </a:lnSpc>
            </a:pP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1</a:t>
            </a:r>
            <a:r>
              <a:rPr kumimoji="1" lang="ja-JP" altLang="en-US" dirty="0">
                <a:latin typeface="Arial" panose="020B0604020202020204" pitchFamily="34" charset="0"/>
                <a:cs typeface="Arial" panose="020B0604020202020204" pitchFamily="34" charset="0"/>
              </a:rPr>
              <a:t>）一般常識</a:t>
            </a:r>
            <a:endParaRPr kumimoji="1" lang="en-US" altLang="ja-JP" dirty="0">
              <a:latin typeface="Arial" panose="020B0604020202020204" pitchFamily="34" charset="0"/>
              <a:cs typeface="Arial" panose="020B0604020202020204" pitchFamily="34" charset="0"/>
            </a:endParaRPr>
          </a:p>
          <a:p>
            <a:pPr>
              <a:lnSpc>
                <a:spcPts val="2880"/>
              </a:lnSpc>
            </a:pPr>
            <a:endParaRPr lang="en-US" altLang="ja-JP" dirty="0">
              <a:latin typeface="Arial" panose="020B0604020202020204" pitchFamily="34" charset="0"/>
              <a:cs typeface="Arial" panose="020B0604020202020204" pitchFamily="34" charset="0"/>
            </a:endParaRPr>
          </a:p>
          <a:p>
            <a:pPr>
              <a:lnSpc>
                <a:spcPts val="2880"/>
              </a:lnSpc>
            </a:pPr>
            <a:r>
              <a:rPr kumimoji="1"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2</a:t>
            </a:r>
            <a:r>
              <a:rPr kumimoji="1" lang="ja-JP" altLang="en-US"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順にルギア、ハスブレロ、オンバーン、バタフリーの固有ワザであるが、特に後ろ</a:t>
            </a:r>
            <a:r>
              <a:rPr lang="en-US" altLang="ja-JP" dirty="0">
                <a:latin typeface="Arial" panose="020B0604020202020204" pitchFamily="34" charset="0"/>
                <a:cs typeface="Arial" panose="020B0604020202020204" pitchFamily="34" charset="0"/>
              </a:rPr>
              <a:t>2</a:t>
            </a:r>
            <a:r>
              <a:rPr lang="ja-JP" altLang="en-US" dirty="0">
                <a:latin typeface="Arial" panose="020B0604020202020204" pitchFamily="34" charset="0"/>
                <a:cs typeface="Arial" panose="020B0604020202020204" pitchFamily="34" charset="0"/>
              </a:rPr>
              <a:t>体は進化運用が多いため勘違いすることも多い。</a:t>
            </a:r>
            <a:endParaRPr lang="en-US" altLang="ja-JP" dirty="0">
              <a:latin typeface="Arial" panose="020B0604020202020204" pitchFamily="34" charset="0"/>
              <a:cs typeface="Arial" panose="020B0604020202020204" pitchFamily="34" charset="0"/>
            </a:endParaRPr>
          </a:p>
          <a:p>
            <a:pPr>
              <a:lnSpc>
                <a:spcPts val="2880"/>
              </a:lnSpc>
            </a:pPr>
            <a:endParaRPr kumimoji="1" lang="en-US" altLang="ja-JP" dirty="0">
              <a:latin typeface="Arial" panose="020B0604020202020204" pitchFamily="34" charset="0"/>
              <a:cs typeface="Arial" panose="020B0604020202020204" pitchFamily="34" charset="0"/>
            </a:endParaRPr>
          </a:p>
          <a:p>
            <a:pPr>
              <a:lnSpc>
                <a:spcPts val="2880"/>
              </a:lnSpc>
            </a:pPr>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3</a:t>
            </a:r>
            <a:r>
              <a:rPr lang="ja-JP" altLang="en-US" dirty="0">
                <a:latin typeface="Arial" panose="020B0604020202020204" pitchFamily="34" charset="0"/>
                <a:cs typeface="Arial" panose="020B0604020202020204" pitchFamily="34" charset="0"/>
              </a:rPr>
              <a:t>）ゴーストはルーレットのピース変更により「ぶきみなひかり　★」→「どくどく　★」になったことを知っているかがポイント。また、フシギバナは「どく」「どくどく」状態に関与する特性を持つにもかかわらず、自身のみでは相手をそれらの状態異常にすることができない。</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754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65C76A-B86B-4E65-A58A-19553A784286}"/>
              </a:ext>
            </a:extLst>
          </p:cNvPr>
          <p:cNvSpPr>
            <a:spLocks noGrp="1"/>
          </p:cNvSpPr>
          <p:nvPr>
            <p:ph type="title"/>
          </p:nvPr>
        </p:nvSpPr>
        <p:spPr/>
        <p:txBody>
          <a:bodyPr/>
          <a:lstStyle/>
          <a:p>
            <a:r>
              <a:rPr lang="en-US" altLang="ja-JP" dirty="0"/>
              <a:t>【</a:t>
            </a:r>
            <a:r>
              <a:rPr lang="ja-JP" altLang="en-US" dirty="0"/>
              <a:t>３</a:t>
            </a:r>
            <a:r>
              <a:rPr lang="en-US" altLang="ja-JP" dirty="0"/>
              <a:t>】</a:t>
            </a:r>
            <a:r>
              <a:rPr lang="ja-JP" altLang="en-US" dirty="0"/>
              <a:t>穴埋め</a:t>
            </a:r>
            <a:endParaRPr kumimoji="1" lang="ja-JP" altLang="en-US" dirty="0"/>
          </a:p>
        </p:txBody>
      </p:sp>
      <p:sp>
        <p:nvSpPr>
          <p:cNvPr id="3" name="コンテンツ プレースホルダー 2">
            <a:extLst>
              <a:ext uri="{FF2B5EF4-FFF2-40B4-BE49-F238E27FC236}">
                <a16:creationId xmlns:a16="http://schemas.microsoft.com/office/drawing/2014/main" id="{CF1DE5B8-0E24-42B7-BF05-ED8B5C02A91F}"/>
              </a:ext>
            </a:extLst>
          </p:cNvPr>
          <p:cNvSpPr>
            <a:spLocks noGrp="1"/>
          </p:cNvSpPr>
          <p:nvPr>
            <p:ph idx="1"/>
          </p:nvPr>
        </p:nvSpPr>
        <p:spPr/>
        <p:txBody>
          <a:bodyPr/>
          <a:lstStyle/>
          <a:p>
            <a:r>
              <a:rPr kumimoji="1" lang="ja-JP" altLang="en-US" dirty="0"/>
              <a:t>（</a:t>
            </a:r>
            <a:r>
              <a:rPr kumimoji="1" lang="en-US" altLang="ja-JP" dirty="0">
                <a:latin typeface="Arial" panose="020B0604020202020204" pitchFamily="34" charset="0"/>
                <a:cs typeface="Arial" panose="020B0604020202020204" pitchFamily="34" charset="0"/>
              </a:rPr>
              <a:t>1</a:t>
            </a:r>
            <a:r>
              <a:rPr kumimoji="1" lang="ja-JP" altLang="en-US" strike="sngStrike" dirty="0">
                <a:latin typeface="Arial" panose="020B0604020202020204" pitchFamily="34" charset="0"/>
                <a:cs typeface="Arial" panose="020B0604020202020204" pitchFamily="34" charset="0"/>
              </a:rPr>
              <a:t>）</a:t>
            </a:r>
            <a:r>
              <a:rPr lang="ja-JP" altLang="en-US" strike="sngStrike" dirty="0">
                <a:latin typeface="Arial" panose="020B0604020202020204" pitchFamily="34" charset="0"/>
                <a:cs typeface="Arial" panose="020B0604020202020204" pitchFamily="34" charset="0"/>
              </a:rPr>
              <a:t>反省する気のない</a:t>
            </a:r>
            <a:r>
              <a:rPr lang="ja-JP" altLang="en-US" dirty="0">
                <a:latin typeface="Arial" panose="020B0604020202020204" pitchFamily="34" charset="0"/>
                <a:cs typeface="Arial" panose="020B0604020202020204" pitchFamily="34" charset="0"/>
              </a:rPr>
              <a:t>反省文シリーズ。比較的最近の文章だったので覚えていた人も多いのではないだろうか。</a:t>
            </a:r>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2</a:t>
            </a:r>
            <a:r>
              <a:rPr lang="ja-JP" altLang="en-US" dirty="0">
                <a:latin typeface="Arial" panose="020B0604020202020204" pitchFamily="34" charset="0"/>
                <a:cs typeface="Arial" panose="020B0604020202020204" pitchFamily="34" charset="0"/>
              </a:rPr>
              <a:t>）サービス問題。</a:t>
            </a:r>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3</a:t>
            </a:r>
            <a:r>
              <a:rPr lang="ja-JP" altLang="en-US" dirty="0">
                <a:latin typeface="Arial" panose="020B0604020202020204" pitchFamily="34" charset="0"/>
                <a:cs typeface="Arial" panose="020B0604020202020204" pitchFamily="34" charset="0"/>
              </a:rPr>
              <a:t>）</a:t>
            </a:r>
            <a:r>
              <a:rPr lang="ja-JP" altLang="en-US" strike="sngStrike" dirty="0">
                <a:latin typeface="Arial" panose="020B0604020202020204" pitchFamily="34" charset="0"/>
                <a:cs typeface="Arial" panose="020B0604020202020204" pitchFamily="34" charset="0"/>
              </a:rPr>
              <a:t>コケコケチルチルサンダーサンダーとか使っておいて沼ムーブするからそんなこと言われるんだろ</a:t>
            </a:r>
            <a:r>
              <a:rPr lang="en-US" altLang="ja-JP" strike="sngStrike" dirty="0">
                <a:latin typeface="Arial" panose="020B0604020202020204" pitchFamily="34" charset="0"/>
                <a:cs typeface="Arial" panose="020B0604020202020204" pitchFamily="34" charset="0"/>
              </a:rPr>
              <a:t>……</a:t>
            </a:r>
            <a:endParaRPr kumimoji="1" lang="ja-JP" altLang="en-US" strike="sngStrik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9996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4A17C7-B8B5-4181-BCB5-DCA2CC1BE6B1}"/>
              </a:ext>
            </a:extLst>
          </p:cNvPr>
          <p:cNvSpPr>
            <a:spLocks noGrp="1"/>
          </p:cNvSpPr>
          <p:nvPr>
            <p:ph type="title"/>
          </p:nvPr>
        </p:nvSpPr>
        <p:spPr/>
        <p:txBody>
          <a:bodyPr/>
          <a:lstStyle/>
          <a:p>
            <a:r>
              <a:rPr lang="en-US" altLang="ja-JP" dirty="0"/>
              <a:t>【</a:t>
            </a:r>
            <a:r>
              <a:rPr lang="ja-JP" altLang="en-US" dirty="0"/>
              <a:t>３</a:t>
            </a:r>
            <a:r>
              <a:rPr lang="en-US" altLang="ja-JP" dirty="0"/>
              <a:t>】</a:t>
            </a:r>
            <a:r>
              <a:rPr lang="ja-JP" altLang="en-US" dirty="0"/>
              <a:t>穴埋め</a:t>
            </a:r>
            <a:endParaRPr kumimoji="1" lang="ja-JP" altLang="en-US" dirty="0"/>
          </a:p>
        </p:txBody>
      </p:sp>
      <p:sp>
        <p:nvSpPr>
          <p:cNvPr id="3" name="コンテンツ プレースホルダー 2">
            <a:extLst>
              <a:ext uri="{FF2B5EF4-FFF2-40B4-BE49-F238E27FC236}">
                <a16:creationId xmlns:a16="http://schemas.microsoft.com/office/drawing/2014/main" id="{CB731574-CCF1-4710-BF20-A34FD12C1B4D}"/>
              </a:ext>
            </a:extLst>
          </p:cNvPr>
          <p:cNvSpPr>
            <a:spLocks noGrp="1"/>
          </p:cNvSpPr>
          <p:nvPr>
            <p:ph idx="1"/>
          </p:nvPr>
        </p:nvSpPr>
        <p:spPr/>
        <p:txBody>
          <a:bodyPr/>
          <a:lstStyle/>
          <a:p>
            <a:pPr>
              <a:lnSpc>
                <a:spcPts val="2880"/>
              </a:lnSpc>
            </a:pPr>
            <a:r>
              <a:rPr kumimoji="1" lang="ja-JP" altLang="en-US" dirty="0"/>
              <a:t>（</a:t>
            </a:r>
            <a:r>
              <a:rPr kumimoji="1" lang="en-US" altLang="ja-JP" dirty="0"/>
              <a:t>4</a:t>
            </a:r>
            <a:r>
              <a:rPr kumimoji="1" lang="ja-JP" altLang="en-US" dirty="0"/>
              <a:t>）フィギュア通過の表現は「すり抜けて」（ゴーストタイプなど）、「飛び越えて」（「ひしょう」など）、「乗り越えて」（メガフシギバナ・ハスボー）などバリエーションがある。</a:t>
            </a:r>
            <a:endParaRPr kumimoji="1" lang="en-US" altLang="ja-JP" dirty="0"/>
          </a:p>
          <a:p>
            <a:pPr>
              <a:lnSpc>
                <a:spcPts val="2880"/>
              </a:lnSpc>
            </a:pPr>
            <a:endParaRPr lang="en-US" altLang="ja-JP" dirty="0"/>
          </a:p>
          <a:p>
            <a:pPr>
              <a:lnSpc>
                <a:spcPts val="2880"/>
              </a:lnSpc>
            </a:pPr>
            <a:r>
              <a:rPr kumimoji="1" lang="ja-JP" altLang="en-US" dirty="0"/>
              <a:t>（</a:t>
            </a:r>
            <a:r>
              <a:rPr kumimoji="1" lang="en-US" altLang="ja-JP" dirty="0"/>
              <a:t>5</a:t>
            </a:r>
            <a:r>
              <a:rPr kumimoji="1" lang="ja-JP" altLang="en-US" dirty="0"/>
              <a:t>）メタングだけではないことも重要。メタングデッキは特性・ワザによるアクロバティックな動きが特徴。</a:t>
            </a:r>
            <a:endParaRPr kumimoji="1" lang="en-US" altLang="ja-JP" dirty="0"/>
          </a:p>
          <a:p>
            <a:pPr>
              <a:lnSpc>
                <a:spcPts val="2880"/>
              </a:lnSpc>
            </a:pPr>
            <a:endParaRPr lang="en-US" altLang="ja-JP" dirty="0"/>
          </a:p>
          <a:p>
            <a:pPr>
              <a:lnSpc>
                <a:spcPts val="2880"/>
              </a:lnSpc>
            </a:pPr>
            <a:r>
              <a:rPr kumimoji="1" lang="ja-JP" altLang="en-US" dirty="0"/>
              <a:t>（</a:t>
            </a:r>
            <a:r>
              <a:rPr kumimoji="1" lang="en-US" altLang="ja-JP" dirty="0"/>
              <a:t>6</a:t>
            </a:r>
            <a:r>
              <a:rPr kumimoji="1" lang="ja-JP" altLang="en-US" dirty="0"/>
              <a:t>）自陣のフィギュアがウェイトになったときなどに有用なテクニック。ヘルプにある通り公式名称である。</a:t>
            </a:r>
          </a:p>
        </p:txBody>
      </p:sp>
    </p:spTree>
    <p:extLst>
      <p:ext uri="{BB962C8B-B14F-4D97-AF65-F5344CB8AC3E}">
        <p14:creationId xmlns:p14="http://schemas.microsoft.com/office/powerpoint/2010/main" val="319470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7AD4FC-C41C-4740-88BD-7D4E64B0BEEB}"/>
              </a:ext>
            </a:extLst>
          </p:cNvPr>
          <p:cNvSpPr>
            <a:spLocks noGrp="1"/>
          </p:cNvSpPr>
          <p:nvPr>
            <p:ph type="title"/>
          </p:nvPr>
        </p:nvSpPr>
        <p:spPr/>
        <p:txBody>
          <a:bodyPr/>
          <a:lstStyle/>
          <a:p>
            <a:r>
              <a:rPr lang="en-US" altLang="ja-JP" dirty="0"/>
              <a:t>【</a:t>
            </a:r>
            <a:r>
              <a:rPr lang="ja-JP" altLang="en-US" dirty="0"/>
              <a:t>４</a:t>
            </a:r>
            <a:r>
              <a:rPr lang="en-US" altLang="ja-JP" dirty="0"/>
              <a:t>】</a:t>
            </a:r>
            <a:r>
              <a:rPr lang="ja-JP" altLang="en-US" dirty="0"/>
              <a:t>画像問題</a:t>
            </a:r>
            <a:r>
              <a:rPr lang="en-US" altLang="ja-JP" dirty="0"/>
              <a:t>	</a:t>
            </a:r>
            <a:endParaRPr kumimoji="1" lang="ja-JP" altLang="en-US" dirty="0"/>
          </a:p>
        </p:txBody>
      </p:sp>
      <p:sp>
        <p:nvSpPr>
          <p:cNvPr id="3" name="コンテンツ プレースホルダー 2">
            <a:extLst>
              <a:ext uri="{FF2B5EF4-FFF2-40B4-BE49-F238E27FC236}">
                <a16:creationId xmlns:a16="http://schemas.microsoft.com/office/drawing/2014/main" id="{35A115AC-F5CF-4442-AAFE-914C5B4AE9AD}"/>
              </a:ext>
            </a:extLst>
          </p:cNvPr>
          <p:cNvSpPr>
            <a:spLocks noGrp="1"/>
          </p:cNvSpPr>
          <p:nvPr>
            <p:ph idx="1"/>
          </p:nvPr>
        </p:nvSpPr>
        <p:spPr/>
        <p:txBody>
          <a:bodyPr/>
          <a:lstStyle/>
          <a:p>
            <a:pPr>
              <a:lnSpc>
                <a:spcPts val="2880"/>
              </a:lnSpc>
            </a:pP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1</a:t>
            </a:r>
            <a:r>
              <a:rPr kumimoji="1" lang="ja-JP" altLang="en-US" dirty="0">
                <a:latin typeface="Arial" panose="020B0604020202020204" pitchFamily="34" charset="0"/>
                <a:cs typeface="Arial" panose="020B0604020202020204" pitchFamily="34" charset="0"/>
              </a:rPr>
              <a:t>）いずれもオドリドリのルーレットであるが、ワザの威力・★数で見分けられる。「ウェルカムダンス　★」をもつぱちぱちスタイルがわかれば、リーグマッチでの採用率も高いふらふらスタイルの火力を思い出すだけでよい。</a:t>
            </a:r>
            <a:endParaRPr kumimoji="1" lang="en-US" altLang="ja-JP" dirty="0">
              <a:latin typeface="Arial" panose="020B0604020202020204" pitchFamily="34" charset="0"/>
              <a:cs typeface="Arial" panose="020B0604020202020204" pitchFamily="34" charset="0"/>
            </a:endParaRPr>
          </a:p>
          <a:p>
            <a:pPr>
              <a:lnSpc>
                <a:spcPts val="2880"/>
              </a:lnSpc>
            </a:pPr>
            <a:endParaRPr lang="en-US" altLang="ja-JP" dirty="0">
              <a:latin typeface="Arial" panose="020B0604020202020204" pitchFamily="34" charset="0"/>
              <a:cs typeface="Arial" panose="020B0604020202020204" pitchFamily="34" charset="0"/>
            </a:endParaRPr>
          </a:p>
          <a:p>
            <a:pPr>
              <a:lnSpc>
                <a:spcPts val="2880"/>
              </a:lnSpc>
            </a:pP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2</a:t>
            </a:r>
            <a:r>
              <a:rPr kumimoji="1" lang="ja-JP" altLang="en-US" dirty="0">
                <a:latin typeface="Arial" panose="020B0604020202020204" pitchFamily="34" charset="0"/>
                <a:cs typeface="Arial" panose="020B0604020202020204" pitchFamily="34" charset="0"/>
              </a:rPr>
              <a:t>）ビードル、キャタピー、ミツハニーのもの。限定的ながらすり抜け特性を持つ</a:t>
            </a:r>
            <a:r>
              <a:rPr kumimoji="1" lang="en-US" altLang="ja-JP" dirty="0">
                <a:latin typeface="Arial" panose="020B0604020202020204" pitchFamily="34" charset="0"/>
                <a:cs typeface="Arial" panose="020B0604020202020204" pitchFamily="34" charset="0"/>
              </a:rPr>
              <a:t>mp3</a:t>
            </a:r>
            <a:r>
              <a:rPr kumimoji="1" lang="ja-JP" altLang="en-US" dirty="0">
                <a:latin typeface="Arial" panose="020B0604020202020204" pitchFamily="34" charset="0"/>
                <a:cs typeface="Arial" panose="020B0604020202020204" pitchFamily="34" charset="0"/>
              </a:rPr>
              <a:t>であり、移動系紫ワザも持つミツハニーは時折圧迫系デッキに採用されることもあった。</a:t>
            </a:r>
            <a:endParaRPr kumimoji="1" lang="en-US" altLang="ja-JP" dirty="0">
              <a:latin typeface="Arial" panose="020B0604020202020204" pitchFamily="34" charset="0"/>
              <a:cs typeface="Arial" panose="020B0604020202020204" pitchFamily="34" charset="0"/>
            </a:endParaRPr>
          </a:p>
          <a:p>
            <a:pPr>
              <a:lnSpc>
                <a:spcPts val="2880"/>
              </a:lnSpc>
            </a:pPr>
            <a:endParaRPr lang="en-US" altLang="ja-JP" dirty="0"/>
          </a:p>
          <a:p>
            <a:endParaRPr kumimoji="1" lang="ja-JP" altLang="en-US" dirty="0"/>
          </a:p>
        </p:txBody>
      </p:sp>
    </p:spTree>
    <p:extLst>
      <p:ext uri="{BB962C8B-B14F-4D97-AF65-F5344CB8AC3E}">
        <p14:creationId xmlns:p14="http://schemas.microsoft.com/office/powerpoint/2010/main" val="68353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BCA2DD-BB5F-49BF-81CD-2557098950EB}"/>
              </a:ext>
            </a:extLst>
          </p:cNvPr>
          <p:cNvSpPr>
            <a:spLocks noGrp="1"/>
          </p:cNvSpPr>
          <p:nvPr>
            <p:ph type="title"/>
          </p:nvPr>
        </p:nvSpPr>
        <p:spPr/>
        <p:txBody>
          <a:bodyPr/>
          <a:lstStyle/>
          <a:p>
            <a:r>
              <a:rPr lang="en-US" altLang="ja-JP" dirty="0"/>
              <a:t>【</a:t>
            </a:r>
            <a:r>
              <a:rPr lang="ja-JP" altLang="en-US" dirty="0"/>
              <a:t>４</a:t>
            </a:r>
            <a:r>
              <a:rPr lang="en-US" altLang="ja-JP" dirty="0"/>
              <a:t>】</a:t>
            </a:r>
            <a:r>
              <a:rPr lang="ja-JP" altLang="en-US" dirty="0"/>
              <a:t>画像問題</a:t>
            </a:r>
            <a:endParaRPr kumimoji="1" lang="ja-JP" altLang="en-US" dirty="0"/>
          </a:p>
        </p:txBody>
      </p:sp>
      <p:sp>
        <p:nvSpPr>
          <p:cNvPr id="3" name="コンテンツ プレースホルダー 2">
            <a:extLst>
              <a:ext uri="{FF2B5EF4-FFF2-40B4-BE49-F238E27FC236}">
                <a16:creationId xmlns:a16="http://schemas.microsoft.com/office/drawing/2014/main" id="{2F32E007-217D-4933-96C1-82C8E3E8B033}"/>
              </a:ext>
            </a:extLst>
          </p:cNvPr>
          <p:cNvSpPr>
            <a:spLocks noGrp="1"/>
          </p:cNvSpPr>
          <p:nvPr>
            <p:ph idx="1"/>
          </p:nvPr>
        </p:nvSpPr>
        <p:spPr>
          <a:xfrm>
            <a:off x="676656" y="1682886"/>
            <a:ext cx="10753725" cy="5175114"/>
          </a:xfrm>
        </p:spPr>
        <p:txBody>
          <a:bodyPr>
            <a:normAutofit/>
          </a:bodyPr>
          <a:lstStyle/>
          <a:p>
            <a:pPr>
              <a:lnSpc>
                <a:spcPts val="2880"/>
              </a:lnSpc>
            </a:pPr>
            <a:r>
              <a:rPr kumimoji="1"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3</a:t>
            </a:r>
            <a:r>
              <a:rPr kumimoji="1" lang="ja-JP" altLang="en-US" dirty="0">
                <a:latin typeface="Arial" panose="020B0604020202020204" pitchFamily="34" charset="0"/>
                <a:cs typeface="Arial" panose="020B0604020202020204" pitchFamily="34" charset="0"/>
              </a:rPr>
              <a:t>）まず発動している特性を洗い出す。「ジュエルハック」、「オーシャンギフト」、「おてつだい」、「もふもふ」はすぐわかるが、「まえむき」や「むさべつポイズン」、さらに「わたどりのうた」も</a:t>
            </a:r>
            <a:r>
              <a:rPr kumimoji="1" lang="ja-JP" altLang="en-US" u="sng" dirty="0">
                <a:latin typeface="Arial" panose="020B0604020202020204" pitchFamily="34" charset="0"/>
                <a:cs typeface="Arial" panose="020B0604020202020204" pitchFamily="34" charset="0"/>
              </a:rPr>
              <a:t>半分だけ</a:t>
            </a:r>
            <a:r>
              <a:rPr kumimoji="1" lang="ja-JP" altLang="en-US" dirty="0">
                <a:latin typeface="Arial" panose="020B0604020202020204" pitchFamily="34" charset="0"/>
                <a:cs typeface="Arial" panose="020B0604020202020204" pitchFamily="34" charset="0"/>
              </a:rPr>
              <a:t>発動していること、加えて「瀑激の甲砲」は</a:t>
            </a:r>
            <a:r>
              <a:rPr kumimoji="1" lang="en-US" altLang="ja-JP" dirty="0">
                <a:latin typeface="Arial" panose="020B0604020202020204" pitchFamily="34" charset="0"/>
                <a:cs typeface="Arial" panose="020B0604020202020204" pitchFamily="34" charset="0"/>
              </a:rPr>
              <a:t>P.C.</a:t>
            </a:r>
            <a:r>
              <a:rPr kumimoji="1" lang="ja-JP" altLang="en-US" dirty="0">
                <a:latin typeface="Arial" panose="020B0604020202020204" pitchFamily="34" charset="0"/>
                <a:cs typeface="Arial" panose="020B0604020202020204" pitchFamily="34" charset="0"/>
              </a:rPr>
              <a:t>からも効果を発揮させることに気づかなくてはならない。</a:t>
            </a:r>
            <a:endParaRPr lang="en-US" altLang="ja-JP" dirty="0">
              <a:latin typeface="Arial" panose="020B0604020202020204" pitchFamily="34" charset="0"/>
              <a:cs typeface="Arial" panose="020B0604020202020204" pitchFamily="34" charset="0"/>
            </a:endParaRPr>
          </a:p>
          <a:p>
            <a:pPr>
              <a:lnSpc>
                <a:spcPts val="2880"/>
              </a:lnSpc>
            </a:pPr>
            <a:r>
              <a:rPr lang="ja-JP" altLang="en-US" dirty="0">
                <a:latin typeface="Arial" panose="020B0604020202020204" pitchFamily="34" charset="0"/>
                <a:cs typeface="Arial" panose="020B0604020202020204" pitchFamily="34" charset="0"/>
              </a:rPr>
              <a:t>ワザのバフ・デバフ計算は、見た目上</a:t>
            </a:r>
            <a:endParaRPr lang="en-US" altLang="ja-JP" dirty="0">
              <a:latin typeface="Arial" panose="020B0604020202020204" pitchFamily="34" charset="0"/>
              <a:cs typeface="Arial" panose="020B0604020202020204" pitchFamily="34" charset="0"/>
            </a:endParaRPr>
          </a:p>
          <a:p>
            <a:r>
              <a:rPr kumimoji="1" lang="ja-JP" altLang="en-US" sz="2800" dirty="0">
                <a:solidFill>
                  <a:schemeClr val="tx1"/>
                </a:solidFill>
                <a:latin typeface="Arial" panose="020B0604020202020204" pitchFamily="34" charset="0"/>
                <a:cs typeface="Arial" panose="020B0604020202020204" pitchFamily="34" charset="0"/>
              </a:rPr>
              <a:t>個別バフ・デバフ→半減処理→全体バフ・デバフ</a:t>
            </a:r>
            <a:endParaRPr kumimoji="1" lang="en-US" altLang="ja-JP" sz="2800" dirty="0">
              <a:solidFill>
                <a:schemeClr val="tx1"/>
              </a:solidFill>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の順で入るが、</a:t>
            </a:r>
            <a:r>
              <a:rPr lang="ja-JP" altLang="en-US" u="sng" dirty="0">
                <a:solidFill>
                  <a:srgbClr val="FF0000"/>
                </a:solidFill>
                <a:latin typeface="Arial" panose="020B0604020202020204" pitchFamily="34" charset="0"/>
                <a:cs typeface="Arial" panose="020B0604020202020204" pitchFamily="34" charset="0"/>
              </a:rPr>
              <a:t>実際は半減処理が最初に行われ</a:t>
            </a:r>
            <a:r>
              <a:rPr lang="ja-JP" altLang="en-US" dirty="0">
                <a:latin typeface="Arial" panose="020B0604020202020204" pitchFamily="34" charset="0"/>
                <a:cs typeface="Arial" panose="020B0604020202020204" pitchFamily="34" charset="0"/>
              </a:rPr>
              <a:t>、数値の変動はそちらに従う。</a:t>
            </a:r>
            <a:endParaRPr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今回の例でいえば</a:t>
            </a:r>
            <a:endParaRPr lang="en-US" altLang="ja-JP" dirty="0">
              <a:latin typeface="Arial" panose="020B0604020202020204" pitchFamily="34" charset="0"/>
              <a:cs typeface="Arial" panose="020B0604020202020204" pitchFamily="34" charset="0"/>
            </a:endParaRPr>
          </a:p>
          <a:p>
            <a:r>
              <a:rPr kumimoji="1" lang="en-US" altLang="ja-JP" dirty="0">
                <a:latin typeface="Arial" panose="020B0604020202020204" pitchFamily="34" charset="0"/>
                <a:cs typeface="Arial" panose="020B0604020202020204" pitchFamily="34" charset="0"/>
              </a:rPr>
              <a:t>50</a:t>
            </a:r>
            <a:r>
              <a:rPr kumimoji="1" lang="en-US" altLang="ja-JP" u="sng" dirty="0">
                <a:latin typeface="Arial" panose="020B0604020202020204" pitchFamily="34" charset="0"/>
                <a:cs typeface="Arial" panose="020B0604020202020204" pitchFamily="34" charset="0"/>
              </a:rPr>
              <a:t>÷2</a:t>
            </a:r>
            <a:r>
              <a:rPr kumimoji="1" lang="ja-JP" altLang="en-US" dirty="0">
                <a:latin typeface="Arial" panose="020B0604020202020204" pitchFamily="34" charset="0"/>
                <a:cs typeface="Arial" panose="020B0604020202020204" pitchFamily="34" charset="0"/>
              </a:rPr>
              <a:t>（もふ</a:t>
            </a:r>
            <a:r>
              <a:rPr lang="ja-JP" altLang="en-US" dirty="0">
                <a:latin typeface="Arial" panose="020B0604020202020204" pitchFamily="34" charset="0"/>
                <a:cs typeface="Arial" panose="020B0604020202020204" pitchFamily="34" charset="0"/>
              </a:rPr>
              <a:t>もふ）</a:t>
            </a:r>
            <a:r>
              <a:rPr kumimoji="1" lang="en-US" altLang="ja-JP" u="sng" dirty="0">
                <a:latin typeface="Arial" panose="020B0604020202020204" pitchFamily="34" charset="0"/>
                <a:cs typeface="Arial" panose="020B0604020202020204" pitchFamily="34" charset="0"/>
              </a:rPr>
              <a:t>+</a:t>
            </a:r>
            <a:r>
              <a:rPr lang="en-US" altLang="ja-JP" u="sng" dirty="0">
                <a:latin typeface="Arial" panose="020B0604020202020204" pitchFamily="34" charset="0"/>
                <a:cs typeface="Arial" panose="020B0604020202020204" pitchFamily="34" charset="0"/>
              </a:rPr>
              <a:t>20</a:t>
            </a:r>
            <a:r>
              <a:rPr lang="ja-JP" altLang="en-US" dirty="0">
                <a:latin typeface="Arial" panose="020B0604020202020204" pitchFamily="34" charset="0"/>
                <a:cs typeface="Arial" panose="020B0604020202020204" pitchFamily="34" charset="0"/>
              </a:rPr>
              <a:t>（まえむき）</a:t>
            </a:r>
            <a:r>
              <a:rPr lang="en-US" altLang="ja-JP" u="sng" dirty="0">
                <a:latin typeface="Arial" panose="020B0604020202020204" pitchFamily="34" charset="0"/>
                <a:cs typeface="Arial" panose="020B0604020202020204" pitchFamily="34" charset="0"/>
              </a:rPr>
              <a:t>+30</a:t>
            </a:r>
            <a:r>
              <a:rPr lang="ja-JP" altLang="en-US" dirty="0">
                <a:latin typeface="Arial" panose="020B0604020202020204" pitchFamily="34" charset="0"/>
                <a:cs typeface="Arial" panose="020B0604020202020204" pitchFamily="34" charset="0"/>
              </a:rPr>
              <a:t>（おてつだい）</a:t>
            </a:r>
            <a:r>
              <a:rPr lang="en-US" altLang="ja-JP" u="sng" dirty="0">
                <a:latin typeface="Arial" panose="020B0604020202020204" pitchFamily="34" charset="0"/>
                <a:cs typeface="Arial" panose="020B0604020202020204" pitchFamily="34" charset="0"/>
              </a:rPr>
              <a:t>+20</a:t>
            </a:r>
            <a:r>
              <a:rPr lang="ja-JP" altLang="en-US" dirty="0">
                <a:latin typeface="Arial" panose="020B0604020202020204" pitchFamily="34" charset="0"/>
                <a:cs typeface="Arial" panose="020B0604020202020204" pitchFamily="34" charset="0"/>
              </a:rPr>
              <a:t>（オーシャンギフト）</a:t>
            </a:r>
            <a:r>
              <a:rPr lang="en-US" altLang="ja-JP" u="sng" dirty="0">
                <a:latin typeface="Arial" panose="020B0604020202020204" pitchFamily="34" charset="0"/>
                <a:cs typeface="Arial" panose="020B0604020202020204" pitchFamily="34" charset="0"/>
              </a:rPr>
              <a:t>+20</a:t>
            </a:r>
            <a:r>
              <a:rPr lang="ja-JP" altLang="en-US" dirty="0">
                <a:latin typeface="Arial" panose="020B0604020202020204" pitchFamily="34" charset="0"/>
                <a:cs typeface="Arial" panose="020B0604020202020204" pitchFamily="34" charset="0"/>
              </a:rPr>
              <a:t>（瀑激の甲砲）</a:t>
            </a:r>
            <a:r>
              <a:rPr lang="en-US" altLang="ja-JP" u="sng" dirty="0">
                <a:latin typeface="Arial" panose="020B0604020202020204" pitchFamily="34" charset="0"/>
                <a:cs typeface="Arial" panose="020B0604020202020204" pitchFamily="34" charset="0"/>
              </a:rPr>
              <a:t>-10</a:t>
            </a:r>
            <a:r>
              <a:rPr lang="ja-JP" altLang="en-US" dirty="0">
                <a:latin typeface="Arial" panose="020B0604020202020204" pitchFamily="34" charset="0"/>
                <a:cs typeface="Arial" panose="020B0604020202020204" pitchFamily="34" charset="0"/>
              </a:rPr>
              <a:t>（むさべつポイズン）</a:t>
            </a:r>
            <a:r>
              <a:rPr lang="en-US" altLang="ja-JP" u="sng" dirty="0">
                <a:latin typeface="Arial" panose="020B0604020202020204" pitchFamily="34" charset="0"/>
                <a:cs typeface="Arial" panose="020B0604020202020204" pitchFamily="34" charset="0"/>
              </a:rPr>
              <a:t>-10</a:t>
            </a:r>
            <a:r>
              <a:rPr lang="ja-JP" altLang="en-US" dirty="0">
                <a:latin typeface="Arial" panose="020B0604020202020204" pitchFamily="34" charset="0"/>
                <a:cs typeface="Arial" panose="020B0604020202020204" pitchFamily="34" charset="0"/>
              </a:rPr>
              <a:t>（わたどりのうた）</a:t>
            </a:r>
            <a:r>
              <a:rPr lang="en-US" altLang="ja-JP" u="sng" dirty="0">
                <a:latin typeface="Arial" panose="020B0604020202020204" pitchFamily="34" charset="0"/>
                <a:cs typeface="Arial" panose="020B0604020202020204" pitchFamily="34" charset="0"/>
              </a:rPr>
              <a:t>-1</a:t>
            </a:r>
            <a:r>
              <a:rPr lang="ja-JP" altLang="en-US" dirty="0">
                <a:latin typeface="Arial" panose="020B0604020202020204" pitchFamily="34" charset="0"/>
                <a:cs typeface="Arial" panose="020B0604020202020204" pitchFamily="34" charset="0"/>
              </a:rPr>
              <a:t>（ジュエルハック）</a:t>
            </a:r>
            <a:r>
              <a:rPr lang="en-US" altLang="ja-JP" dirty="0">
                <a:latin typeface="Arial" panose="020B0604020202020204" pitchFamily="34" charset="0"/>
                <a:cs typeface="Arial" panose="020B0604020202020204" pitchFamily="34" charset="0"/>
              </a:rPr>
              <a:t>=94 </a:t>
            </a:r>
          </a:p>
          <a:p>
            <a:r>
              <a:rPr lang="ja-JP" altLang="en-US" dirty="0">
                <a:latin typeface="Arial" panose="020B0604020202020204" pitchFamily="34" charset="0"/>
                <a:cs typeface="Arial" panose="020B0604020202020204" pitchFamily="34" charset="0"/>
              </a:rPr>
              <a:t>となる。（見た目の発動順は「まえむき」→「もふもふ」→「おてつだい」→</a:t>
            </a:r>
            <a:r>
              <a:rPr lang="en-US" altLang="ja-JP" dirty="0">
                <a:latin typeface="Arial" panose="020B0604020202020204" pitchFamily="34" charset="0"/>
                <a:cs typeface="Arial" panose="020B0604020202020204" pitchFamily="34" charset="0"/>
              </a:rPr>
              <a:t>…</a:t>
            </a:r>
            <a:r>
              <a:rPr lang="ja-JP" altLang="en-US" dirty="0">
                <a:latin typeface="Arial" panose="020B0604020202020204" pitchFamily="34" charset="0"/>
                <a:cs typeface="Arial" panose="020B0604020202020204" pitchFamily="34" charset="0"/>
              </a:rPr>
              <a:t>と続く）</a:t>
            </a:r>
            <a:endParaRPr kumimoji="1" lang="en-US" altLang="ja-JP" dirty="0">
              <a:latin typeface="Arial" panose="020B0604020202020204" pitchFamily="34" charset="0"/>
              <a:cs typeface="Arial" panose="020B0604020202020204" pitchFamily="34" charset="0"/>
            </a:endParaRPr>
          </a:p>
        </p:txBody>
      </p:sp>
      <p:sp>
        <p:nvSpPr>
          <p:cNvPr id="4" name="正方形/長方形 3">
            <a:extLst>
              <a:ext uri="{FF2B5EF4-FFF2-40B4-BE49-F238E27FC236}">
                <a16:creationId xmlns:a16="http://schemas.microsoft.com/office/drawing/2014/main" id="{03CA6A6E-F42B-4CF9-A760-3950E77D6B52}"/>
              </a:ext>
            </a:extLst>
          </p:cNvPr>
          <p:cNvSpPr/>
          <p:nvPr/>
        </p:nvSpPr>
        <p:spPr>
          <a:xfrm>
            <a:off x="875489" y="3822971"/>
            <a:ext cx="7373566" cy="44747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3755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E9434E-DFC8-45BB-A354-CEAA22650697}"/>
              </a:ext>
            </a:extLst>
          </p:cNvPr>
          <p:cNvSpPr>
            <a:spLocks noGrp="1"/>
          </p:cNvSpPr>
          <p:nvPr>
            <p:ph type="title"/>
          </p:nvPr>
        </p:nvSpPr>
        <p:spPr/>
        <p:txBody>
          <a:bodyPr/>
          <a:lstStyle/>
          <a:p>
            <a:r>
              <a:rPr lang="en-US" altLang="ja-JP" dirty="0"/>
              <a:t>【</a:t>
            </a:r>
            <a:r>
              <a:rPr lang="ja-JP" altLang="en-US" dirty="0"/>
              <a:t>４</a:t>
            </a:r>
            <a:r>
              <a:rPr lang="en-US" altLang="ja-JP" dirty="0"/>
              <a:t>】</a:t>
            </a:r>
            <a:r>
              <a:rPr lang="ja-JP" altLang="en-US" dirty="0"/>
              <a:t>画像問題</a:t>
            </a:r>
            <a:endParaRPr kumimoji="1" lang="ja-JP" altLang="en-US" dirty="0"/>
          </a:p>
        </p:txBody>
      </p:sp>
      <p:sp>
        <p:nvSpPr>
          <p:cNvPr id="3" name="コンテンツ プレースホルダー 2">
            <a:extLst>
              <a:ext uri="{FF2B5EF4-FFF2-40B4-BE49-F238E27FC236}">
                <a16:creationId xmlns:a16="http://schemas.microsoft.com/office/drawing/2014/main" id="{151BB0D0-7A12-4B85-A2F9-B9A2C4D171C9}"/>
              </a:ext>
            </a:extLst>
          </p:cNvPr>
          <p:cNvSpPr>
            <a:spLocks noGrp="1"/>
          </p:cNvSpPr>
          <p:nvPr>
            <p:ph idx="1"/>
          </p:nvPr>
        </p:nvSpPr>
        <p:spPr>
          <a:xfrm>
            <a:off x="676656" y="2011680"/>
            <a:ext cx="10753725" cy="4428031"/>
          </a:xfrm>
        </p:spPr>
        <p:txBody>
          <a:bodyPr>
            <a:normAutofit fontScale="92500" lnSpcReduction="10000"/>
          </a:bodyPr>
          <a:lstStyle/>
          <a:p>
            <a:pPr>
              <a:lnSpc>
                <a:spcPts val="2880"/>
              </a:lnSpc>
            </a:pPr>
            <a:r>
              <a:rPr kumimoji="1" lang="ja-JP" altLang="en-US" dirty="0">
                <a:latin typeface="Arial" panose="020B0604020202020204" pitchFamily="34" charset="0"/>
                <a:cs typeface="Arial" panose="020B0604020202020204" pitchFamily="34" charset="0"/>
              </a:rPr>
              <a:t>（</a:t>
            </a:r>
            <a:r>
              <a:rPr kumimoji="1" lang="en-US" altLang="ja-JP" dirty="0">
                <a:latin typeface="Arial" panose="020B0604020202020204" pitchFamily="34" charset="0"/>
                <a:cs typeface="Arial" panose="020B0604020202020204" pitchFamily="34" charset="0"/>
              </a:rPr>
              <a:t>4</a:t>
            </a:r>
            <a:r>
              <a:rPr kumimoji="1" lang="ja-JP" altLang="en-US" dirty="0">
                <a:latin typeface="Arial" panose="020B0604020202020204" pitchFamily="34" charset="0"/>
                <a:cs typeface="Arial" panose="020B0604020202020204" pitchFamily="34" charset="0"/>
              </a:rPr>
              <a:t>）まず考えなくてはならないのは</a:t>
            </a:r>
            <a:endParaRPr kumimoji="1" lang="en-US" altLang="ja-JP" dirty="0">
              <a:latin typeface="Arial" panose="020B0604020202020204" pitchFamily="34" charset="0"/>
              <a:cs typeface="Arial" panose="020B0604020202020204" pitchFamily="34" charset="0"/>
            </a:endParaRPr>
          </a:p>
          <a:p>
            <a:pPr>
              <a:lnSpc>
                <a:spcPts val="2880"/>
              </a:lnSpc>
            </a:pPr>
            <a:r>
              <a:rPr lang="ja-JP" altLang="en-US" dirty="0">
                <a:latin typeface="Arial" panose="020B0604020202020204" pitchFamily="34" charset="0"/>
                <a:cs typeface="Arial" panose="020B0604020202020204" pitchFamily="34" charset="0"/>
              </a:rPr>
              <a:t>・現時点でエンペルトとレディバがゴール圏内にいるため、両者をなんとかしなくてはいけないこと</a:t>
            </a:r>
            <a:endParaRPr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その上で、</a:t>
            </a:r>
            <a:endParaRPr kumimoji="1"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a:t>
            </a:r>
            <a:r>
              <a:rPr lang="en-US" altLang="ja-JP" dirty="0">
                <a:latin typeface="Arial" panose="020B0604020202020204" pitchFamily="34" charset="0"/>
                <a:cs typeface="Arial" panose="020B0604020202020204" pitchFamily="34" charset="0"/>
              </a:rPr>
              <a:t>2</a:t>
            </a:r>
            <a:r>
              <a:rPr lang="ja-JP" altLang="en-US" dirty="0">
                <a:latin typeface="Arial" panose="020B0604020202020204" pitchFamily="34" charset="0"/>
                <a:cs typeface="Arial" panose="020B0604020202020204" pitchFamily="34" charset="0"/>
              </a:rPr>
              <a:t>体以上のフィギュアを気絶させるとバクフーンの</a:t>
            </a:r>
            <a:r>
              <a:rPr lang="en-US" altLang="ja-JP" dirty="0" err="1">
                <a:latin typeface="Arial" panose="020B0604020202020204" pitchFamily="34" charset="0"/>
                <a:cs typeface="Arial" panose="020B0604020202020204" pitchFamily="34" charset="0"/>
              </a:rPr>
              <a:t>mp</a:t>
            </a:r>
            <a:r>
              <a:rPr lang="ja-JP" altLang="en-US" dirty="0">
                <a:latin typeface="Arial" panose="020B0604020202020204" pitchFamily="34" charset="0"/>
                <a:cs typeface="Arial" panose="020B0604020202020204" pitchFamily="34" charset="0"/>
              </a:rPr>
              <a:t>が</a:t>
            </a:r>
            <a:r>
              <a:rPr lang="en-US" altLang="ja-JP" dirty="0">
                <a:latin typeface="Arial" panose="020B0604020202020204" pitchFamily="34" charset="0"/>
                <a:cs typeface="Arial" panose="020B0604020202020204" pitchFamily="34" charset="0"/>
              </a:rPr>
              <a:t>3</a:t>
            </a:r>
            <a:r>
              <a:rPr lang="ja-JP" altLang="en-US" dirty="0">
                <a:latin typeface="Arial" panose="020B0604020202020204" pitchFamily="34" charset="0"/>
                <a:cs typeface="Arial" panose="020B0604020202020204" pitchFamily="34" charset="0"/>
              </a:rPr>
              <a:t>になること</a:t>
            </a:r>
            <a:endParaRPr lang="en-US" altLang="ja-JP" dirty="0">
              <a:latin typeface="Arial" panose="020B0604020202020204" pitchFamily="34" charset="0"/>
              <a:cs typeface="Arial" panose="020B0604020202020204" pitchFamily="34" charset="0"/>
            </a:endParaRPr>
          </a:p>
          <a:p>
            <a:r>
              <a:rPr kumimoji="1" lang="ja-JP" altLang="en-US" dirty="0">
                <a:latin typeface="Arial" panose="020B0604020202020204" pitchFamily="34" charset="0"/>
                <a:cs typeface="Arial" panose="020B0604020202020204" pitchFamily="34" charset="0"/>
              </a:rPr>
              <a:t>・レディバの特性「あつまる」による移動</a:t>
            </a:r>
            <a:endParaRPr kumimoji="1" lang="en-US" altLang="ja-JP" dirty="0">
              <a:latin typeface="Arial" panose="020B0604020202020204" pitchFamily="34" charset="0"/>
              <a:cs typeface="Arial" panose="020B0604020202020204" pitchFamily="34" charset="0"/>
            </a:endParaRPr>
          </a:p>
          <a:p>
            <a:r>
              <a:rPr lang="ja-JP" altLang="en-US" dirty="0">
                <a:latin typeface="Arial" panose="020B0604020202020204" pitchFamily="34" charset="0"/>
                <a:cs typeface="Arial" panose="020B0604020202020204" pitchFamily="34" charset="0"/>
              </a:rPr>
              <a:t>・フカマルの特性「しゅうげき」による移動</a:t>
            </a:r>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pPr marL="0" indent="0">
              <a:buNone/>
            </a:pPr>
            <a:r>
              <a:rPr lang="ja-JP" altLang="en-US" dirty="0">
                <a:latin typeface="Arial" panose="020B0604020202020204" pitchFamily="34" charset="0"/>
                <a:cs typeface="Arial" panose="020B0604020202020204" pitchFamily="34" charset="0"/>
              </a:rPr>
              <a:t>を考慮して解答しなくてはならない。</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2680328"/>
      </p:ext>
    </p:extLst>
  </p:cSld>
  <p:clrMapOvr>
    <a:masterClrMapping/>
  </p:clrMapOvr>
</p:sld>
</file>

<file path=ppt/theme/theme1.xml><?xml version="1.0" encoding="utf-8"?>
<a:theme xmlns:a="http://schemas.openxmlformats.org/drawingml/2006/main" name="メトロポリタン">
  <a:themeElements>
    <a:clrScheme name="メトロポリタン">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272</TotalTime>
  <Words>1291</Words>
  <Application>Microsoft Office PowerPoint</Application>
  <PresentationFormat>ワイド画面</PresentationFormat>
  <Paragraphs>103</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ＭＳ Ｐゴシック</vt:lpstr>
      <vt:lpstr>Arial</vt:lpstr>
      <vt:lpstr>Calibri Light</vt:lpstr>
      <vt:lpstr>メトロポリタン</vt:lpstr>
      <vt:lpstr>第二回ポケコマオフ クイズ解説</vt:lpstr>
      <vt:lpstr>【１】四択問題（一部抜粋）</vt:lpstr>
      <vt:lpstr>【１】四択問題（一部抜粋）</vt:lpstr>
      <vt:lpstr>【２】線つなぎ</vt:lpstr>
      <vt:lpstr>【３】穴埋め</vt:lpstr>
      <vt:lpstr>【３】穴埋め</vt:lpstr>
      <vt:lpstr>【４】画像問題 </vt:lpstr>
      <vt:lpstr>【４】画像問題</vt:lpstr>
      <vt:lpstr>【４】画像問題</vt:lpstr>
      <vt:lpstr>【４】画像問題</vt:lpstr>
      <vt:lpstr>【４】画像問題</vt:lpstr>
      <vt:lpstr>【５】記述問題</vt:lpstr>
      <vt:lpstr>【５】記述問題</vt:lpstr>
      <vt:lpstr>【５】記述問題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第二回ポケコマオフ クイズ解説</dc:title>
  <dc:creator>Haruyuki Suzuki</dc:creator>
  <cp:lastModifiedBy>MEIP-users</cp:lastModifiedBy>
  <cp:revision>28</cp:revision>
  <dcterms:created xsi:type="dcterms:W3CDTF">2018-03-19T01:37:44Z</dcterms:created>
  <dcterms:modified xsi:type="dcterms:W3CDTF">2018-03-25T10:13:50Z</dcterms:modified>
</cp:coreProperties>
</file>